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7" r:id="rId4"/>
    <p:sldId id="260" r:id="rId5"/>
    <p:sldId id="261" r:id="rId6"/>
    <p:sldId id="262" r:id="rId7"/>
    <p:sldId id="268" r:id="rId8"/>
    <p:sldId id="263" r:id="rId9"/>
    <p:sldId id="264" r:id="rId10"/>
    <p:sldId id="265" r:id="rId11"/>
    <p:sldId id="270" r:id="rId12"/>
    <p:sldId id="271" r:id="rId13"/>
    <p:sldId id="272" r:id="rId14"/>
    <p:sldId id="269" r:id="rId15"/>
    <p:sldId id="257" r:id="rId16"/>
    <p:sldId id="592" r:id="rId17"/>
    <p:sldId id="266" r:id="rId18"/>
    <p:sldId id="5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8B7A"/>
    <a:srgbClr val="0961AA"/>
    <a:srgbClr val="048271"/>
    <a:srgbClr val="D9D9D9"/>
    <a:srgbClr val="70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33C9F-D3C4-4976-998C-3B759E4B852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FFFE3-DC7A-4FB4-B6CE-CF95B680D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49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2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b="1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de-DE" sz="24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 </a:t>
            </a:r>
            <a:r>
              <a:rPr lang="de-DE" sz="24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 Symposium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                                                                                                                       31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October – 5</a:t>
            </a:r>
            <a:r>
              <a:rPr lang="de-DE" sz="18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8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November,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8CB76-4039-F92C-0FD3-FB1AFC86C9D0}"/>
              </a:ext>
            </a:extLst>
          </p:cNvPr>
          <p:cNvSpPr txBox="1"/>
          <p:nvPr userDrawn="1"/>
        </p:nvSpPr>
        <p:spPr>
          <a:xfrm>
            <a:off x="1189703" y="6334780"/>
            <a:ext cx="981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5B535C-2032-CA02-00A1-625E85447C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6" y="-126625"/>
            <a:ext cx="3531762" cy="1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95014A-4E24-1156-F700-FBB49134315E}"/>
              </a:ext>
            </a:extLst>
          </p:cNvPr>
          <p:cNvSpPr/>
          <p:nvPr userDrawn="1"/>
        </p:nvSpPr>
        <p:spPr>
          <a:xfrm>
            <a:off x="0" y="-1905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263C7CFA-4A9A-FE2E-828D-E93915007A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48271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EA9DF-FD13-B346-C13D-219870B30602}"/>
              </a:ext>
            </a:extLst>
          </p:cNvPr>
          <p:cNvSpPr txBox="1"/>
          <p:nvPr userDrawn="1"/>
        </p:nvSpPr>
        <p:spPr>
          <a:xfrm>
            <a:off x="1826791" y="6296844"/>
            <a:ext cx="7785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4827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29C-8CDE-715C-0209-FF440FA19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3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DAC12FE-DD13-46FA-EFD7-F0CEC67DCF7C}"/>
              </a:ext>
            </a:extLst>
          </p:cNvPr>
          <p:cNvSpPr/>
          <p:nvPr userDrawn="1"/>
        </p:nvSpPr>
        <p:spPr>
          <a:xfrm>
            <a:off x="0" y="-38100"/>
            <a:ext cx="12192000" cy="1123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CF4BC4-A9E9-690B-B6EE-EEEDA45F057B}"/>
              </a:ext>
            </a:extLst>
          </p:cNvPr>
          <p:cNvSpPr txBox="1"/>
          <p:nvPr userDrawn="1"/>
        </p:nvSpPr>
        <p:spPr>
          <a:xfrm>
            <a:off x="1794894" y="6333855"/>
            <a:ext cx="8346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F8B7A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Harnessing EO towards Resilient &amp; Sustainable systems, communities &amp; resources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2A1EB-ED61-D44A-F1DD-BFF5A64B46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" y="124035"/>
            <a:ext cx="2297099" cy="800998"/>
          </a:xfrm>
          <a:prstGeom prst="rect">
            <a:avLst/>
          </a:prstGeom>
        </p:spPr>
      </p:pic>
      <p:sp>
        <p:nvSpPr>
          <p:cNvPr id="7" name="Textfeld 9">
            <a:extLst>
              <a:ext uri="{FF2B5EF4-FFF2-40B4-BE49-F238E27FC236}">
                <a16:creationId xmlns:a16="http://schemas.microsoft.com/office/drawing/2014/main" id="{DCD5DEED-4CAC-DB24-D57E-031C727229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346018" y="6086209"/>
            <a:ext cx="2597126" cy="6107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The 6</a:t>
            </a:r>
            <a:r>
              <a:rPr lang="en-GB" sz="1200" b="1" baseline="30000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</a:t>
            </a:r>
            <a:r>
              <a:rPr lang="en-GB" sz="1200" b="1" dirty="0" err="1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AfriGEO</a:t>
            </a:r>
            <a:r>
              <a:rPr lang="en-GB" sz="1200" b="1" dirty="0">
                <a:solidFill>
                  <a:srgbClr val="0961AA"/>
                </a:solidFill>
                <a:latin typeface="Arial Black" panose="020B0A04020102020204" pitchFamily="34" charset="0"/>
                <a:ea typeface="Yu Gothic UI Semibold" panose="020B0700000000000000" pitchFamily="34" charset="-128"/>
                <a:cs typeface="Droid Sans" pitchFamily="34" charset="0"/>
              </a:rPr>
              <a:t> Symposium </a:t>
            </a:r>
          </a:p>
          <a:p>
            <a:pPr marL="514350" indent="-51435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31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st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Oct – 5</a:t>
            </a:r>
            <a:r>
              <a:rPr lang="de-DE" sz="1200" b="1" baseline="30000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th</a:t>
            </a:r>
            <a:r>
              <a:rPr lang="de-DE" sz="1200" b="1" dirty="0">
                <a:solidFill>
                  <a:srgbClr val="0F8B7A"/>
                </a:solidFill>
                <a:latin typeface="Berlin Sans FB Demi" panose="020E0802020502020306" pitchFamily="34" charset="0"/>
                <a:ea typeface="Yu Gothic UI Semibold" panose="020B0700000000000000" pitchFamily="34" charset="-128"/>
                <a:cs typeface="Droid Sans" pitchFamily="34" charset="0"/>
              </a:rPr>
              <a:t> Nov, 2022</a:t>
            </a:r>
          </a:p>
        </p:txBody>
      </p:sp>
    </p:spTree>
    <p:extLst>
      <p:ext uri="{BB962C8B-B14F-4D97-AF65-F5344CB8AC3E}">
        <p14:creationId xmlns:p14="http://schemas.microsoft.com/office/powerpoint/2010/main" val="173459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430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8956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06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386608" y="2297101"/>
            <a:ext cx="10075333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386608" y="1191805"/>
            <a:ext cx="1007533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144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9197C-70C1-3D13-3DC8-7C542F96A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AD096-BD91-4C07-942B-3DB517D9FE29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FEA65-8560-25BB-DDF9-1DD4469A6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4656-B353-2C5E-FA62-ED05E0FAC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75BE8-2218-4236-A164-167ACF5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9" Type="http://schemas.openxmlformats.org/officeDocument/2006/relationships/image" Target="../media/image56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42" Type="http://schemas.openxmlformats.org/officeDocument/2006/relationships/image" Target="../media/image59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6" Type="http://schemas.openxmlformats.org/officeDocument/2006/relationships/image" Target="../media/image33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57.png"/><Relationship Id="rId45" Type="http://schemas.openxmlformats.org/officeDocument/2006/relationships/image" Target="../media/image62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4" Type="http://schemas.openxmlformats.org/officeDocument/2006/relationships/image" Target="../media/image61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43" Type="http://schemas.openxmlformats.org/officeDocument/2006/relationships/image" Target="../media/image60.png"/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0" Type="http://schemas.openxmlformats.org/officeDocument/2006/relationships/image" Target="../media/image37.png"/><Relationship Id="rId41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hyperlink" Target="https://www.bing.com/images/search?view=detailV2&amp;ccid=lYdwymzK&amp;id=36FA8ADF92A79E3E2EBB23B607C2EFFCC9B644E7&amp;thid=OIP.lYdwymzKvt4viOR-mjOn1wHaHa&amp;mediaurl=http://www.mse.umd.edu/sites/default/files/images/logos/umd-ball.jpg&amp;exph=1238&amp;expw=1238&amp;q=university+of+maryland+logo&amp;simid=607996956091944070&amp;selectedIndex=0" TargetMode="External"/><Relationship Id="rId7" Type="http://schemas.openxmlformats.org/officeDocument/2006/relationships/image" Target="../media/image66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ing.com/images/search?view=detailV2&amp;ccid=fdz7FmHY&amp;id=F5ACFA6BF1F8FAD17AFF6C077E172D30C62FA723&amp;thid=OIP.fdz7FmHY_CY5BByg4T1Y8gHaDS&amp;mediaurl=http://www.volunteerics.org/sites/default/files/styles/content_image_800x355/public/images/2017-06/uk-aid-standard-800x355left.png?itok%3d2MBWXACm&amp;exph=355&amp;expw=800&amp;q=UK+aid&amp;simid=608034369534296436&amp;selectedIndex=2&amp;cbir=sbi" TargetMode="External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1" Type="http://schemas.openxmlformats.org/officeDocument/2006/relationships/image" Target="../media/image79.svg"/><Relationship Id="rId5" Type="http://schemas.openxmlformats.org/officeDocument/2006/relationships/image" Target="../media/image73.sv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TXNP9a2aes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1.png"/><Relationship Id="rId5" Type="http://schemas.openxmlformats.org/officeDocument/2006/relationships/hyperlink" Target="https://www.youtube.com/watch?v=YTXNP9a2aes" TargetMode="External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AE5820-6105-4954-9EA9-142615E718D7}"/>
              </a:ext>
            </a:extLst>
          </p:cNvPr>
          <p:cNvSpPr txBox="1"/>
          <p:nvPr/>
        </p:nvSpPr>
        <p:spPr>
          <a:xfrm>
            <a:off x="1079027" y="1368950"/>
            <a:ext cx="10196623" cy="1476513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Predictive Intelligence System for Cholera </a:t>
            </a:r>
          </a:p>
          <a:p>
            <a:pPr algn="ctr"/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Earth Observations</a:t>
            </a:r>
          </a:p>
          <a:p>
            <a:pPr algn="ctr"/>
            <a:endParaRPr lang="en-US" sz="4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GB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9179E-8023-12F8-03BF-F266F7EA2867}"/>
              </a:ext>
            </a:extLst>
          </p:cNvPr>
          <p:cNvSpPr txBox="1"/>
          <p:nvPr/>
        </p:nvSpPr>
        <p:spPr>
          <a:xfrm>
            <a:off x="4360179" y="3921534"/>
            <a:ext cx="3545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Dr. Antar Jutla, </a:t>
            </a:r>
          </a:p>
          <a:p>
            <a:pPr algn="ctr"/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Florida</a:t>
            </a:r>
          </a:p>
        </p:txBody>
      </p:sp>
    </p:spTree>
    <p:extLst>
      <p:ext uri="{BB962C8B-B14F-4D97-AF65-F5344CB8AC3E}">
        <p14:creationId xmlns:p14="http://schemas.microsoft.com/office/powerpoint/2010/main" val="161530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0A799A-15BA-AC0F-1C08-2953B10E4AA1}"/>
              </a:ext>
            </a:extLst>
          </p:cNvPr>
          <p:cNvSpPr txBox="1"/>
          <p:nvPr/>
        </p:nvSpPr>
        <p:spPr>
          <a:xfrm>
            <a:off x="2623276" y="291521"/>
            <a:ext cx="837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Engagement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AF50E9-7A0C-B9A3-8275-8254BA605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47223"/>
            <a:ext cx="9680800" cy="56926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291693-848A-1C9F-6B4E-AB9356644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304" y="2669727"/>
            <a:ext cx="2288117" cy="27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3D53E-FF72-F06E-A23C-A3680FCA7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89" y="1236832"/>
            <a:ext cx="10496764" cy="475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3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C8AFCB-0A07-BCDA-CF8C-807D77526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55" y="1065199"/>
            <a:ext cx="8506020" cy="57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3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A62A3-16E8-A492-A3DF-CB88E8F0B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66" y="1305494"/>
            <a:ext cx="5359834" cy="5308355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4448DF7-56ED-E903-3A00-06EBD8E4C1FC}"/>
              </a:ext>
            </a:extLst>
          </p:cNvPr>
          <p:cNvSpPr txBox="1">
            <a:spLocks/>
          </p:cNvSpPr>
          <p:nvPr/>
        </p:nvSpPr>
        <p:spPr>
          <a:xfrm>
            <a:off x="3036360" y="263637"/>
            <a:ext cx="6179559" cy="3948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Anticipatory  Decision Making 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E109697-D42C-2E87-98E5-3FB406C3215C}"/>
              </a:ext>
            </a:extLst>
          </p:cNvPr>
          <p:cNvSpPr txBox="1">
            <a:spLocks/>
          </p:cNvSpPr>
          <p:nvPr/>
        </p:nvSpPr>
        <p:spPr bwMode="auto">
          <a:xfrm>
            <a:off x="6514163" y="2932665"/>
            <a:ext cx="3837050" cy="39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" charset="2"/>
              <a:buNone/>
            </a:pPr>
            <a:r>
              <a:rPr lang="en-US" b="1" dirty="0"/>
              <a:t>Cholera Risk Modeling Strategy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B3E249C-7094-3281-C434-D1A41F214A3A}"/>
              </a:ext>
            </a:extLst>
          </p:cNvPr>
          <p:cNvSpPr txBox="1">
            <a:spLocks/>
          </p:cNvSpPr>
          <p:nvPr/>
        </p:nvSpPr>
        <p:spPr bwMode="auto">
          <a:xfrm>
            <a:off x="6742762" y="6002113"/>
            <a:ext cx="2342161" cy="39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" charset="2"/>
              <a:buNone/>
            </a:pPr>
            <a:r>
              <a:rPr lang="en-US" sz="1050" b="1" dirty="0"/>
              <a:t>Usmani, et al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1707332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0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D3304B60-4FAA-6C4A-B255-435014711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1" y="0"/>
            <a:ext cx="12192000" cy="6858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78E904C-47F7-844B-AD09-396C284C2606}"/>
              </a:ext>
            </a:extLst>
          </p:cNvPr>
          <p:cNvGrpSpPr/>
          <p:nvPr/>
        </p:nvGrpSpPr>
        <p:grpSpPr>
          <a:xfrm>
            <a:off x="5326766" y="5830749"/>
            <a:ext cx="900415" cy="531953"/>
            <a:chOff x="5326765" y="5830747"/>
            <a:chExt cx="900414" cy="531953"/>
          </a:xfrm>
        </p:grpSpPr>
        <p:pic>
          <p:nvPicPr>
            <p:cNvPr id="54" name="Picture 53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9A2B4C-C17E-7344-A48C-0D05FB0D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6765" y="5886450"/>
              <a:ext cx="111126" cy="111126"/>
            </a:xfrm>
            <a:prstGeom prst="rect">
              <a:avLst/>
            </a:prstGeom>
          </p:spPr>
        </p:pic>
        <p:pic>
          <p:nvPicPr>
            <p:cNvPr id="114" name="Picture 113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A54C7E55-C706-234D-BC2D-2B4AE6B27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1150" y="6045200"/>
              <a:ext cx="596900" cy="317500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E8FE535-A7D8-764F-8AFE-34F59AD18958}"/>
                </a:ext>
              </a:extLst>
            </p:cNvPr>
            <p:cNvSpPr txBox="1"/>
            <p:nvPr/>
          </p:nvSpPr>
          <p:spPr>
            <a:xfrm>
              <a:off x="5369688" y="5830747"/>
              <a:ext cx="857491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B08CCF-1F2A-5841-8793-755DFB2E9A51}"/>
              </a:ext>
            </a:extLst>
          </p:cNvPr>
          <p:cNvGrpSpPr/>
          <p:nvPr/>
        </p:nvGrpSpPr>
        <p:grpSpPr>
          <a:xfrm>
            <a:off x="5753101" y="3677856"/>
            <a:ext cx="686193" cy="460795"/>
            <a:chOff x="5753100" y="3677856"/>
            <a:chExt cx="686193" cy="46079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8E4CD08-AE65-B54E-918D-24BC96894F2C}"/>
                </a:ext>
              </a:extLst>
            </p:cNvPr>
            <p:cNvSpPr txBox="1"/>
            <p:nvPr/>
          </p:nvSpPr>
          <p:spPr>
            <a:xfrm>
              <a:off x="5796023" y="3677856"/>
              <a:ext cx="643270" cy="246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AURA</a:t>
              </a:r>
            </a:p>
          </p:txBody>
        </p:sp>
        <p:pic>
          <p:nvPicPr>
            <p:cNvPr id="41" name="Picture 4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37F99A42-0E5A-ED4D-A1F1-95A47F30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3100" y="3743325"/>
              <a:ext cx="111126" cy="111126"/>
            </a:xfrm>
            <a:prstGeom prst="rect">
              <a:avLst/>
            </a:prstGeom>
          </p:spPr>
        </p:pic>
        <p:pic>
          <p:nvPicPr>
            <p:cNvPr id="84" name="Picture 83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822DFC69-F31C-A449-BA9B-CF4F9870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72150" y="3897350"/>
              <a:ext cx="635000" cy="2413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D16ABF-5AA3-864F-A289-87AE6E18175D}"/>
              </a:ext>
            </a:extLst>
          </p:cNvPr>
          <p:cNvGrpSpPr/>
          <p:nvPr/>
        </p:nvGrpSpPr>
        <p:grpSpPr>
          <a:xfrm>
            <a:off x="7069101" y="2880167"/>
            <a:ext cx="865623" cy="487733"/>
            <a:chOff x="7069100" y="2880167"/>
            <a:chExt cx="865622" cy="487733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BA16907-D9B2-3B41-B3CE-F0107410124F}"/>
                </a:ext>
              </a:extLst>
            </p:cNvPr>
            <p:cNvSpPr txBox="1"/>
            <p:nvPr/>
          </p:nvSpPr>
          <p:spPr>
            <a:xfrm>
              <a:off x="7149572" y="2880167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CALIPSO</a:t>
              </a:r>
            </a:p>
          </p:txBody>
        </p:sp>
        <p:pic>
          <p:nvPicPr>
            <p:cNvPr id="40" name="Picture 3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0B92DAEF-0A25-C148-A5A8-F2C94A17D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9300" y="2952750"/>
              <a:ext cx="111126" cy="111126"/>
            </a:xfrm>
            <a:prstGeom prst="rect">
              <a:avLst/>
            </a:prstGeom>
          </p:spPr>
        </p:pic>
        <p:pic>
          <p:nvPicPr>
            <p:cNvPr id="86" name="Picture 85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9DB6BAD9-2692-3348-9B90-AABCAC846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9100" y="3101200"/>
              <a:ext cx="520700" cy="266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A3DFAF-B9AE-5142-9EB5-1C9D2BADB0F3}"/>
              </a:ext>
            </a:extLst>
          </p:cNvPr>
          <p:cNvGrpSpPr/>
          <p:nvPr/>
        </p:nvGrpSpPr>
        <p:grpSpPr>
          <a:xfrm>
            <a:off x="1911351" y="523755"/>
            <a:ext cx="993896" cy="462820"/>
            <a:chOff x="1911350" y="523755"/>
            <a:chExt cx="993896" cy="46282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AC4F0CC-7210-B845-9BB0-622AEE64A061}"/>
                </a:ext>
              </a:extLst>
            </p:cNvPr>
            <p:cNvSpPr txBox="1"/>
            <p:nvPr/>
          </p:nvSpPr>
          <p:spPr>
            <a:xfrm>
              <a:off x="1962874" y="523755"/>
              <a:ext cx="9423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GRACE-FO (2)</a:t>
              </a:r>
            </a:p>
          </p:txBody>
        </p:sp>
        <p:pic>
          <p:nvPicPr>
            <p:cNvPr id="48" name="Picture 47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42C4ED-E99A-4E48-98C1-24CFC9712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1350" y="596900"/>
              <a:ext cx="111126" cy="11112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C8691FE-DA78-BE49-A913-AB6A30BF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11375" y="770675"/>
              <a:ext cx="508000" cy="21590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059533-804B-5C48-A8B9-C798CAC771AE}"/>
              </a:ext>
            </a:extLst>
          </p:cNvPr>
          <p:cNvGrpSpPr/>
          <p:nvPr/>
        </p:nvGrpSpPr>
        <p:grpSpPr>
          <a:xfrm>
            <a:off x="4885475" y="5353294"/>
            <a:ext cx="736600" cy="395784"/>
            <a:chOff x="4885475" y="5353291"/>
            <a:chExt cx="736600" cy="395784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EE80E43-2B71-8F45-981F-D99D2ABBB4E2}"/>
                </a:ext>
              </a:extLst>
            </p:cNvPr>
            <p:cNvSpPr txBox="1"/>
            <p:nvPr/>
          </p:nvSpPr>
          <p:spPr>
            <a:xfrm>
              <a:off x="5008944" y="5353291"/>
              <a:ext cx="516039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PACE</a:t>
              </a:r>
            </a:p>
          </p:txBody>
        </p:sp>
        <p:pic>
          <p:nvPicPr>
            <p:cNvPr id="53" name="Picture 5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8874BB4A-3C6C-914E-8937-D19DC3DA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5700" y="5410200"/>
              <a:ext cx="111126" cy="111126"/>
            </a:xfrm>
            <a:prstGeom prst="rect">
              <a:avLst/>
            </a:prstGeom>
          </p:spPr>
        </p:pic>
        <p:pic>
          <p:nvPicPr>
            <p:cNvPr id="112" name="Picture 111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0CE65318-3752-344A-9116-0367801CD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5475" y="5533175"/>
              <a:ext cx="736600" cy="2159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EB74FB-0B2A-3844-BC2A-CA3D172FF4A0}"/>
              </a:ext>
            </a:extLst>
          </p:cNvPr>
          <p:cNvGrpSpPr/>
          <p:nvPr/>
        </p:nvGrpSpPr>
        <p:grpSpPr>
          <a:xfrm>
            <a:off x="1793876" y="3706793"/>
            <a:ext cx="695325" cy="598508"/>
            <a:chOff x="1793875" y="3706792"/>
            <a:chExt cx="695325" cy="598508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C92C11A-421A-E341-8B44-3681AA607466}"/>
                </a:ext>
              </a:extLst>
            </p:cNvPr>
            <p:cNvSpPr txBox="1"/>
            <p:nvPr/>
          </p:nvSpPr>
          <p:spPr>
            <a:xfrm>
              <a:off x="1840374" y="3706792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SWOT</a:t>
              </a:r>
            </a:p>
          </p:txBody>
        </p:sp>
        <p:pic>
          <p:nvPicPr>
            <p:cNvPr id="51" name="Picture 5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AAE05E6F-D61B-694B-A8A6-A3D418A5F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3875" y="3762375"/>
              <a:ext cx="111126" cy="111126"/>
            </a:xfrm>
            <a:prstGeom prst="rect">
              <a:avLst/>
            </a:prstGeom>
          </p:spPr>
        </p:pic>
        <p:pic>
          <p:nvPicPr>
            <p:cNvPr id="122" name="Picture 121" descr="A close-up of a satellite&#10;&#10;Description automatically generated with low confidence">
              <a:extLst>
                <a:ext uri="{FF2B5EF4-FFF2-40B4-BE49-F238E27FC236}">
                  <a16:creationId xmlns:a16="http://schemas.microsoft.com/office/drawing/2014/main" id="{01334B68-53F9-D849-BD24-CDE4AD427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79600" y="3886200"/>
              <a:ext cx="609600" cy="419100"/>
            </a:xfrm>
            <a:prstGeom prst="rect">
              <a:avLst/>
            </a:prstGeom>
          </p:spPr>
        </p:pic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F72C2EA3-4971-B446-96BC-AED5606DC3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9720" y="188468"/>
            <a:ext cx="2787269" cy="845792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CF941EAE-0D88-824F-84F8-4ACF74638267}"/>
              </a:ext>
            </a:extLst>
          </p:cNvPr>
          <p:cNvSpPr txBox="1"/>
          <p:nvPr/>
        </p:nvSpPr>
        <p:spPr>
          <a:xfrm>
            <a:off x="8778240" y="1293354"/>
            <a:ext cx="31455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FLEET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C582BEF-A3AE-5246-819D-4DB1A1BFF5E8}"/>
              </a:ext>
            </a:extLst>
          </p:cNvPr>
          <p:cNvGrpSpPr/>
          <p:nvPr/>
        </p:nvGrpSpPr>
        <p:grpSpPr>
          <a:xfrm>
            <a:off x="9380943" y="3910732"/>
            <a:ext cx="2518448" cy="742228"/>
            <a:chOff x="9380943" y="3828288"/>
            <a:chExt cx="2518448" cy="742229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661F476D-871A-704E-98DF-B9AA34B018AE}"/>
                </a:ext>
              </a:extLst>
            </p:cNvPr>
            <p:cNvGrpSpPr/>
            <p:nvPr/>
          </p:nvGrpSpPr>
          <p:grpSpPr>
            <a:xfrm>
              <a:off x="9380943" y="4139629"/>
              <a:ext cx="2468932" cy="430888"/>
              <a:chOff x="9380943" y="4139629"/>
              <a:chExt cx="2468932" cy="430888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09E3D5D-2CDF-4F48-A69E-A2059817B009}"/>
                  </a:ext>
                </a:extLst>
              </p:cNvPr>
              <p:cNvSpPr txBox="1"/>
              <p:nvPr/>
            </p:nvSpPr>
            <p:spPr>
              <a:xfrm>
                <a:off x="9380943" y="4139629"/>
                <a:ext cx="2330603" cy="430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LIBERA 2027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F3CE1E4-4D7F-4B4D-A534-BBB42EFCC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645900" y="4210050"/>
                <a:ext cx="203200" cy="127000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9C21858B-68C8-194A-BEE2-97FAD4F0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646675" y="4379100"/>
                <a:ext cx="203200" cy="127000"/>
              </a:xfrm>
              <a:prstGeom prst="rect">
                <a:avLst/>
              </a:prstGeom>
            </p:spPr>
          </p:pic>
          <p:pic>
            <p:nvPicPr>
              <p:cNvPr id="55" name="Picture 54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D174F2C4-5176-9446-8325-C0EFCE735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17630" y="4219575"/>
                <a:ext cx="158857" cy="114730"/>
              </a:xfrm>
              <a:prstGeom prst="rect">
                <a:avLst/>
              </a:prstGeom>
            </p:spPr>
          </p:pic>
          <p:pic>
            <p:nvPicPr>
              <p:cNvPr id="56" name="Picture 55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6741A265-481E-A34D-9E9A-D446DFC28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58930" y="4388995"/>
                <a:ext cx="158857" cy="114730"/>
              </a:xfrm>
              <a:prstGeom prst="rect">
                <a:avLst/>
              </a:prstGeom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EA897A1-27F1-D745-80AC-47E43453FC6D}"/>
                </a:ext>
              </a:extLst>
            </p:cNvPr>
            <p:cNvSpPr txBox="1"/>
            <p:nvPr/>
          </p:nvSpPr>
          <p:spPr>
            <a:xfrm>
              <a:off x="9815512" y="3828288"/>
              <a:ext cx="20838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JPSS INSTRUMENTS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9AA58A7-58A1-2B49-B6FF-8E5C17E465FE}"/>
              </a:ext>
            </a:extLst>
          </p:cNvPr>
          <p:cNvSpPr txBox="1"/>
          <p:nvPr/>
        </p:nvSpPr>
        <p:spPr>
          <a:xfrm>
            <a:off x="9958389" y="5004817"/>
            <a:ext cx="19410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ISS INSTRUMENTS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41E2D9F-ECC4-834E-B87E-44F5B91AF4F6}"/>
              </a:ext>
            </a:extLst>
          </p:cNvPr>
          <p:cNvSpPr txBox="1"/>
          <p:nvPr/>
        </p:nvSpPr>
        <p:spPr>
          <a:xfrm>
            <a:off x="10529888" y="5876545"/>
            <a:ext cx="1369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MISSIONS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843297B-13E9-AC45-8409-6BF097DC4FAA}"/>
              </a:ext>
            </a:extLst>
          </p:cNvPr>
          <p:cNvGrpSpPr/>
          <p:nvPr/>
        </p:nvGrpSpPr>
        <p:grpSpPr>
          <a:xfrm>
            <a:off x="8720907" y="2152887"/>
            <a:ext cx="3145536" cy="1741724"/>
            <a:chOff x="8720907" y="2212846"/>
            <a:chExt cx="3145536" cy="1741724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7763622-EF62-1F4A-B303-69445099AB72}"/>
                </a:ext>
              </a:extLst>
            </p:cNvPr>
            <p:cNvSpPr txBox="1"/>
            <p:nvPr/>
          </p:nvSpPr>
          <p:spPr>
            <a:xfrm>
              <a:off x="8720907" y="2212846"/>
              <a:ext cx="314553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INVEST/CUBESATS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53E2CCE-4D22-5E47-99D4-9B524773A237}"/>
                </a:ext>
              </a:extLst>
            </p:cNvPr>
            <p:cNvGrpSpPr/>
            <p:nvPr/>
          </p:nvGrpSpPr>
          <p:grpSpPr>
            <a:xfrm>
              <a:off x="9285120" y="2508020"/>
              <a:ext cx="2496880" cy="1446550"/>
              <a:chOff x="9285120" y="2508020"/>
              <a:chExt cx="2496880" cy="144655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47E9CF8-D1A0-F74F-AFE5-9E693B33F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655000" y="2751156"/>
                <a:ext cx="127000" cy="1270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BF23C2C-8D4E-184E-B584-244AEF112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3086738"/>
                <a:ext cx="127000" cy="127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36200430-289B-154B-807F-3B7150E56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655000" y="2583365"/>
                <a:ext cx="127000" cy="1270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AD2C9F8-A873-EF4F-9928-C7BEA3E5F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655000" y="2918947"/>
                <a:ext cx="127000" cy="12700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C98D20A-3D17-BE4C-BC9E-5A080CE2C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3254529"/>
                <a:ext cx="127000" cy="12700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80A643F-A657-CA41-9891-2CA70E4F0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3422320"/>
                <a:ext cx="127000" cy="127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0750C3F-3C04-2C48-8163-89FBB4144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3590112"/>
                <a:ext cx="127000" cy="127000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E019C8A-4DA7-AA47-929F-5A7595EBC0F1}"/>
                  </a:ext>
                </a:extLst>
              </p:cNvPr>
              <p:cNvSpPr txBox="1"/>
              <p:nvPr/>
            </p:nvSpPr>
            <p:spPr>
              <a:xfrm>
                <a:off x="9285120" y="2508020"/>
                <a:ext cx="237064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CSIM-FD 2023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HARP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CIRIS 2023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CTIM*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HYTI*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SNOOPI*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NACHOS*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NACHOS2* 2022</a:t>
                </a:r>
              </a:p>
            </p:txBody>
          </p:sp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C3900FDB-C1B4-2F4F-8681-DDB4F32FF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3756285"/>
                <a:ext cx="127000" cy="12700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853D66-32AD-1040-A71E-1C322299560A}"/>
              </a:ext>
            </a:extLst>
          </p:cNvPr>
          <p:cNvGrpSpPr/>
          <p:nvPr/>
        </p:nvGrpSpPr>
        <p:grpSpPr>
          <a:xfrm>
            <a:off x="3543301" y="2889456"/>
            <a:ext cx="897252" cy="398223"/>
            <a:chOff x="3543300" y="2889452"/>
            <a:chExt cx="897252" cy="398223"/>
          </a:xfrm>
        </p:grpSpPr>
        <p:pic>
          <p:nvPicPr>
            <p:cNvPr id="44" name="Picture 43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3A0F1300-542F-5842-93E1-37411A31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43300" y="2968625"/>
              <a:ext cx="158857" cy="114730"/>
            </a:xfrm>
            <a:prstGeom prst="rect">
              <a:avLst/>
            </a:prstGeom>
          </p:spPr>
        </p:pic>
        <p:pic>
          <p:nvPicPr>
            <p:cNvPr id="102" name="Picture 101" descr="A picture containing text, satellite&#10;&#10;Description automatically generated">
              <a:extLst>
                <a:ext uri="{FF2B5EF4-FFF2-40B4-BE49-F238E27FC236}">
                  <a16:creationId xmlns:a16="http://schemas.microsoft.com/office/drawing/2014/main" id="{DDD9475D-F26D-854C-A8CE-330174AE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13125" y="3109875"/>
              <a:ext cx="469900" cy="177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52C0519-FF96-DC4B-AB18-A58873C285AF}"/>
                </a:ext>
              </a:extLst>
            </p:cNvPr>
            <p:cNvSpPr txBox="1"/>
            <p:nvPr/>
          </p:nvSpPr>
          <p:spPr>
            <a:xfrm>
              <a:off x="3621845" y="2889452"/>
              <a:ext cx="8187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7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84D1BC-0C55-EC4D-B06B-28FAEEA8ABE5}"/>
              </a:ext>
            </a:extLst>
          </p:cNvPr>
          <p:cNvGrpSpPr/>
          <p:nvPr/>
        </p:nvGrpSpPr>
        <p:grpSpPr>
          <a:xfrm>
            <a:off x="79858" y="123562"/>
            <a:ext cx="7607503" cy="5265539"/>
            <a:chOff x="79856" y="123562"/>
            <a:chExt cx="7607503" cy="5265539"/>
          </a:xfrm>
        </p:grpSpPr>
        <p:pic>
          <p:nvPicPr>
            <p:cNvPr id="43" name="Picture 4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43703F3D-9B2A-2246-844C-3E3334A2C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8775" y="3387725"/>
              <a:ext cx="111126" cy="111126"/>
            </a:xfrm>
            <a:prstGeom prst="rect">
              <a:avLst/>
            </a:prstGeom>
          </p:spPr>
        </p:pic>
        <p:pic>
          <p:nvPicPr>
            <p:cNvPr id="126" name="Picture 125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1B115252-26B4-304E-89E3-0AEA8382F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338600" y="3522625"/>
              <a:ext cx="393700" cy="2921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C7E3C56-2D81-5943-8923-55B8B0397947}"/>
                </a:ext>
              </a:extLst>
            </p:cNvPr>
            <p:cNvSpPr txBox="1"/>
            <p:nvPr/>
          </p:nvSpPr>
          <p:spPr>
            <a:xfrm>
              <a:off x="2819537" y="2145017"/>
              <a:ext cx="1357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latin typeface="Arial Narrow" panose="020B0604020202020204" pitchFamily="34" charset="0"/>
                  <a:cs typeface="Arial Narrow" panose="020B0604020202020204" pitchFamily="34" charset="0"/>
                </a:rPr>
                <a:t>1990s Colwell’s vibrios hypothesis</a:t>
              </a:r>
            </a:p>
          </p:txBody>
        </p:sp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C81E0A5A-C0BF-4455-81BE-CA78C3A38438}"/>
                </a:ext>
              </a:extLst>
            </p:cNvPr>
            <p:cNvSpPr txBox="1"/>
            <p:nvPr/>
          </p:nvSpPr>
          <p:spPr>
            <a:xfrm>
              <a:off x="5032226" y="4210560"/>
              <a:ext cx="1357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rgbClr val="FFFF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2001 </a:t>
              </a:r>
              <a:r>
                <a:rPr lang="en-US" sz="1000" b="1" err="1">
                  <a:solidFill>
                    <a:srgbClr val="FFFF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Lobitz</a:t>
              </a:r>
              <a:r>
                <a:rPr lang="en-US" sz="1000" b="1">
                  <a:solidFill>
                    <a:srgbClr val="FFFF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chlorophyll study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79FBF8C0-64BE-4CDB-8A00-E048F3D9E8E8}"/>
                </a:ext>
              </a:extLst>
            </p:cNvPr>
            <p:cNvSpPr txBox="1"/>
            <p:nvPr/>
          </p:nvSpPr>
          <p:spPr>
            <a:xfrm>
              <a:off x="6283124" y="523601"/>
              <a:ext cx="1357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>
                  <a:solidFill>
                    <a:srgbClr val="FFFF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2013 Classification of modes of cholera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AC3F113-5DE4-419A-9212-E82945E0BE67}"/>
                </a:ext>
              </a:extLst>
            </p:cNvPr>
            <p:cNvSpPr txBox="1"/>
            <p:nvPr/>
          </p:nvSpPr>
          <p:spPr>
            <a:xfrm>
              <a:off x="808611" y="123562"/>
              <a:ext cx="2137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rgbClr val="FFFF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2015-2019 Prototype of cholera prediction models</a:t>
              </a: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0A219CF4-63BF-4B3F-9656-067F7556E78F}"/>
                </a:ext>
              </a:extLst>
            </p:cNvPr>
            <p:cNvSpPr txBox="1"/>
            <p:nvPr/>
          </p:nvSpPr>
          <p:spPr>
            <a:xfrm>
              <a:off x="79856" y="1153657"/>
              <a:ext cx="77743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rgbClr val="FFFF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2020s Real-time regional cholera prediction</a:t>
              </a: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E3850912-F5F3-45B8-9C49-A76129A55BAC}"/>
                </a:ext>
              </a:extLst>
            </p:cNvPr>
            <p:cNvSpPr txBox="1"/>
            <p:nvPr/>
          </p:nvSpPr>
          <p:spPr>
            <a:xfrm>
              <a:off x="5565254" y="4835103"/>
              <a:ext cx="212210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>
                  <a:solidFill>
                    <a:srgbClr val="FFFF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2020s FUTURE: Coastal/ Oceanic movement of vibrios; Shifts in ecological niches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A6D38F-04A3-7A44-B08C-37647F87ED53}"/>
              </a:ext>
            </a:extLst>
          </p:cNvPr>
          <p:cNvGrpSpPr/>
          <p:nvPr/>
        </p:nvGrpSpPr>
        <p:grpSpPr>
          <a:xfrm>
            <a:off x="4895851" y="3551901"/>
            <a:ext cx="683843" cy="493899"/>
            <a:chOff x="4895850" y="3551902"/>
            <a:chExt cx="683843" cy="493898"/>
          </a:xfrm>
        </p:grpSpPr>
        <p:pic>
          <p:nvPicPr>
            <p:cNvPr id="42" name="Picture 41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DCCDF196-98DC-104E-B0A2-87EB9A8E9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5850" y="3619500"/>
              <a:ext cx="111126" cy="111126"/>
            </a:xfrm>
            <a:prstGeom prst="rect">
              <a:avLst/>
            </a:prstGeom>
          </p:spPr>
        </p:pic>
        <p:pic>
          <p:nvPicPr>
            <p:cNvPr id="82" name="Picture 81" descr="A black and white image of a world map&#10;&#10;Description automatically generated with low confidence">
              <a:extLst>
                <a:ext uri="{FF2B5EF4-FFF2-40B4-BE49-F238E27FC236}">
                  <a16:creationId xmlns:a16="http://schemas.microsoft.com/office/drawing/2014/main" id="{492D1606-04E0-DC4D-A121-30ABDF43E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997450" y="3766400"/>
              <a:ext cx="406400" cy="27940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14B7B1D-6270-2549-B24D-361A9A11CB2D}"/>
                </a:ext>
              </a:extLst>
            </p:cNvPr>
            <p:cNvSpPr txBox="1"/>
            <p:nvPr/>
          </p:nvSpPr>
          <p:spPr>
            <a:xfrm>
              <a:off x="4936423" y="3551902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AQUA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CF14E2-3F78-EA47-8385-A584ECDE666E}"/>
              </a:ext>
            </a:extLst>
          </p:cNvPr>
          <p:cNvGrpSpPr/>
          <p:nvPr/>
        </p:nvGrpSpPr>
        <p:grpSpPr>
          <a:xfrm>
            <a:off x="6629401" y="3482055"/>
            <a:ext cx="836271" cy="486699"/>
            <a:chOff x="6629400" y="3482051"/>
            <a:chExt cx="836270" cy="486699"/>
          </a:xfrm>
        </p:grpSpPr>
        <p:pic>
          <p:nvPicPr>
            <p:cNvPr id="37" name="Picture 36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2CB11F98-E77B-5C44-AB9F-C2D19E2E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9400" y="3549649"/>
              <a:ext cx="111126" cy="111126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D0E9DE9-E25D-BE47-BB61-C96457591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768250" y="3689350"/>
              <a:ext cx="355600" cy="2794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DC2187C-71CE-3540-927F-DC7C54DE8013}"/>
                </a:ext>
              </a:extLst>
            </p:cNvPr>
            <p:cNvSpPr txBox="1"/>
            <p:nvPr/>
          </p:nvSpPr>
          <p:spPr>
            <a:xfrm>
              <a:off x="6680520" y="3482051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CLOUDSAT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501282-35D0-DB42-933C-1638C73CDFE0}"/>
              </a:ext>
            </a:extLst>
          </p:cNvPr>
          <p:cNvGrpSpPr/>
          <p:nvPr/>
        </p:nvGrpSpPr>
        <p:grpSpPr>
          <a:xfrm>
            <a:off x="6908694" y="2100805"/>
            <a:ext cx="862743" cy="466920"/>
            <a:chOff x="6908693" y="2100805"/>
            <a:chExt cx="862743" cy="466920"/>
          </a:xfrm>
        </p:grpSpPr>
        <p:pic>
          <p:nvPicPr>
            <p:cNvPr id="39" name="Picture 38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B106FB2-82C3-FE43-B0BB-E0CD66FB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08693" y="2176796"/>
              <a:ext cx="158857" cy="114730"/>
            </a:xfrm>
            <a:prstGeom prst="rect">
              <a:avLst/>
            </a:prstGeom>
          </p:spPr>
        </p:pic>
        <p:pic>
          <p:nvPicPr>
            <p:cNvPr id="120" name="Picture 11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D505143-638B-5140-ABDB-55DF7568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047650" y="2339125"/>
              <a:ext cx="495300" cy="22860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E90BC88-A039-7C4A-AF12-0B2AA5756CD8}"/>
                </a:ext>
              </a:extLst>
            </p:cNvPr>
            <p:cNvSpPr txBox="1"/>
            <p:nvPr/>
          </p:nvSpPr>
          <p:spPr>
            <a:xfrm>
              <a:off x="6986286" y="2100805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SUOMI NPP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CEA953-F863-0C47-8996-39D20521784C}"/>
              </a:ext>
            </a:extLst>
          </p:cNvPr>
          <p:cNvGrpSpPr/>
          <p:nvPr/>
        </p:nvGrpSpPr>
        <p:grpSpPr>
          <a:xfrm>
            <a:off x="6492877" y="1538470"/>
            <a:ext cx="864767" cy="381558"/>
            <a:chOff x="6492875" y="1538468"/>
            <a:chExt cx="864767" cy="381557"/>
          </a:xfrm>
        </p:grpSpPr>
        <p:pic>
          <p:nvPicPr>
            <p:cNvPr id="45" name="Picture 44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137A682-FBE4-154E-92FA-28C7765FF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92875" y="1609725"/>
              <a:ext cx="158857" cy="114730"/>
            </a:xfrm>
            <a:prstGeom prst="rect">
              <a:avLst/>
            </a:prstGeom>
          </p:spPr>
        </p:pic>
        <p:pic>
          <p:nvPicPr>
            <p:cNvPr id="104" name="Picture 10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437E939-DE95-474D-8F06-FD8B58CD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660300" y="1767625"/>
              <a:ext cx="584200" cy="152400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7E93024-37AB-C14F-B69F-C1B17592212B}"/>
                </a:ext>
              </a:extLst>
            </p:cNvPr>
            <p:cNvSpPr txBox="1"/>
            <p:nvPr/>
          </p:nvSpPr>
          <p:spPr>
            <a:xfrm>
              <a:off x="6572492" y="1538468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B96DAA-F190-C64B-A548-55B5E80812ED}"/>
              </a:ext>
            </a:extLst>
          </p:cNvPr>
          <p:cNvGrpSpPr/>
          <p:nvPr/>
        </p:nvGrpSpPr>
        <p:grpSpPr>
          <a:xfrm>
            <a:off x="6019801" y="1027253"/>
            <a:ext cx="694551" cy="450672"/>
            <a:chOff x="6019800" y="1027253"/>
            <a:chExt cx="694550" cy="450672"/>
          </a:xfrm>
        </p:grpSpPr>
        <p:pic>
          <p:nvPicPr>
            <p:cNvPr id="46" name="Picture 45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A3131B5-8512-524A-B423-76A3DC704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9800" y="1089025"/>
              <a:ext cx="111126" cy="111126"/>
            </a:xfrm>
            <a:prstGeom prst="rect">
              <a:avLst/>
            </a:prstGeom>
          </p:spPr>
        </p:pic>
        <p:pic>
          <p:nvPicPr>
            <p:cNvPr id="94" name="Picture 93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5EBC337E-9578-884C-A2D9-C25627E1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193650" y="1223925"/>
              <a:ext cx="520700" cy="254000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FBF118C-F8A1-A24C-A315-4E4596E474FF}"/>
                </a:ext>
              </a:extLst>
            </p:cNvPr>
            <p:cNvSpPr txBox="1"/>
            <p:nvPr/>
          </p:nvSpPr>
          <p:spPr>
            <a:xfrm>
              <a:off x="6068992" y="1027253"/>
              <a:ext cx="4282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GPM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83E980-87D8-AE4A-9905-DBC43E6D8432}"/>
              </a:ext>
            </a:extLst>
          </p:cNvPr>
          <p:cNvGrpSpPr/>
          <p:nvPr/>
        </p:nvGrpSpPr>
        <p:grpSpPr>
          <a:xfrm>
            <a:off x="5302168" y="679049"/>
            <a:ext cx="762083" cy="411527"/>
            <a:chOff x="5302168" y="679048"/>
            <a:chExt cx="762082" cy="411527"/>
          </a:xfrm>
        </p:grpSpPr>
        <p:pic>
          <p:nvPicPr>
            <p:cNvPr id="110" name="Picture 109" descr="A picture containing transport, satellite&#10;&#10;Description automatically generated">
              <a:extLst>
                <a:ext uri="{FF2B5EF4-FFF2-40B4-BE49-F238E27FC236}">
                  <a16:creationId xmlns:a16="http://schemas.microsoft.com/office/drawing/2014/main" id="{90A05B5A-3268-1146-A79B-153BC22C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378450" y="874675"/>
              <a:ext cx="685800" cy="2159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128DD05-2737-914B-B1D1-A6C38232211D}"/>
                </a:ext>
              </a:extLst>
            </p:cNvPr>
            <p:cNvSpPr txBox="1"/>
            <p:nvPr/>
          </p:nvSpPr>
          <p:spPr>
            <a:xfrm>
              <a:off x="5302168" y="679048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4C59E6-13F1-C041-9FBD-517EE28D606C}"/>
              </a:ext>
            </a:extLst>
          </p:cNvPr>
          <p:cNvGrpSpPr/>
          <p:nvPr/>
        </p:nvGrpSpPr>
        <p:grpSpPr>
          <a:xfrm>
            <a:off x="4622158" y="420547"/>
            <a:ext cx="592743" cy="562079"/>
            <a:chOff x="4622157" y="420547"/>
            <a:chExt cx="592743" cy="562078"/>
          </a:xfrm>
        </p:grpSpPr>
        <p:pic>
          <p:nvPicPr>
            <p:cNvPr id="118" name="Picture 117" descr="A close-up of a planet&#10;&#10;Description automatically generated with low confidence">
              <a:extLst>
                <a:ext uri="{FF2B5EF4-FFF2-40B4-BE49-F238E27FC236}">
                  <a16:creationId xmlns:a16="http://schemas.microsoft.com/office/drawing/2014/main" id="{A9FD32EE-34F8-DC40-A2E4-2C15F706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922800" y="525425"/>
              <a:ext cx="292100" cy="457200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5D516D-63ED-0245-952A-272885AF08DD}"/>
                </a:ext>
              </a:extLst>
            </p:cNvPr>
            <p:cNvSpPr txBox="1"/>
            <p:nvPr/>
          </p:nvSpPr>
          <p:spPr>
            <a:xfrm>
              <a:off x="4622157" y="420547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SMAP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FA97B5-ABA9-3C4C-8829-BD086941C96A}"/>
              </a:ext>
            </a:extLst>
          </p:cNvPr>
          <p:cNvGrpSpPr/>
          <p:nvPr/>
        </p:nvGrpSpPr>
        <p:grpSpPr>
          <a:xfrm>
            <a:off x="3733801" y="250786"/>
            <a:ext cx="1042687" cy="543740"/>
            <a:chOff x="3733800" y="250785"/>
            <a:chExt cx="1042686" cy="543740"/>
          </a:xfrm>
        </p:grpSpPr>
        <p:pic>
          <p:nvPicPr>
            <p:cNvPr id="47" name="Picture 46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A08AF38C-4FD5-6948-B75E-7C15166BF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33800" y="320675"/>
              <a:ext cx="158857" cy="11473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BCF4177-4C0B-CA4B-9E76-AE280325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013975" y="489725"/>
              <a:ext cx="444500" cy="3048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1653FDA-949F-124F-8566-C1D5BDEE5999}"/>
                </a:ext>
              </a:extLst>
            </p:cNvPr>
            <p:cNvSpPr txBox="1"/>
            <p:nvPr/>
          </p:nvSpPr>
          <p:spPr>
            <a:xfrm>
              <a:off x="3823504" y="250785"/>
              <a:ext cx="9529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NISTAR, EPIC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2F7F88-9357-1B49-8A15-95FB5D84625D}"/>
              </a:ext>
            </a:extLst>
          </p:cNvPr>
          <p:cNvGrpSpPr/>
          <p:nvPr/>
        </p:nvGrpSpPr>
        <p:grpSpPr>
          <a:xfrm>
            <a:off x="2877274" y="264289"/>
            <a:ext cx="870077" cy="446911"/>
            <a:chOff x="2877273" y="264289"/>
            <a:chExt cx="870077" cy="446911"/>
          </a:xfrm>
        </p:grpSpPr>
        <p:pic>
          <p:nvPicPr>
            <p:cNvPr id="90" name="Picture 8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CCB769AF-E466-BF47-A30D-58E7FD33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972650" y="533400"/>
              <a:ext cx="774700" cy="177800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89E5117-516F-654D-8421-6C3831929922}"/>
                </a:ext>
              </a:extLst>
            </p:cNvPr>
            <p:cNvSpPr txBox="1"/>
            <p:nvPr/>
          </p:nvSpPr>
          <p:spPr>
            <a:xfrm>
              <a:off x="2877273" y="264289"/>
              <a:ext cx="8227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CYGNSS (8)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562D93D-11C2-E54B-9F13-342E5411AC00}"/>
              </a:ext>
            </a:extLst>
          </p:cNvPr>
          <p:cNvGrpSpPr/>
          <p:nvPr/>
        </p:nvGrpSpPr>
        <p:grpSpPr>
          <a:xfrm>
            <a:off x="1295401" y="810228"/>
            <a:ext cx="734028" cy="405797"/>
            <a:chOff x="1295400" y="810228"/>
            <a:chExt cx="734028" cy="405797"/>
          </a:xfrm>
        </p:grpSpPr>
        <p:pic>
          <p:nvPicPr>
            <p:cNvPr id="98" name="Picture 97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3E75493E-292E-1148-8D59-086DAD8F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365250" y="1038225"/>
              <a:ext cx="622300" cy="177800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B34EADE-DDC9-1143-94E9-98293F5F7205}"/>
                </a:ext>
              </a:extLst>
            </p:cNvPr>
            <p:cNvSpPr txBox="1"/>
            <p:nvPr/>
          </p:nvSpPr>
          <p:spPr>
            <a:xfrm>
              <a:off x="1295400" y="810228"/>
              <a:ext cx="734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ICESAT-2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D2CFE372-C435-754B-8F1A-7C84522D979A}"/>
              </a:ext>
            </a:extLst>
          </p:cNvPr>
          <p:cNvGrpSpPr/>
          <p:nvPr/>
        </p:nvGrpSpPr>
        <p:grpSpPr>
          <a:xfrm>
            <a:off x="2330451" y="1486380"/>
            <a:ext cx="617236" cy="246221"/>
            <a:chOff x="2330450" y="1486382"/>
            <a:chExt cx="617236" cy="2462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C5F4428-D45F-9E4C-A901-352C24D8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330450" y="1562100"/>
              <a:ext cx="165100" cy="88900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8711A3DA-63BE-2F46-B92C-58EE54DAAF88}"/>
                </a:ext>
              </a:extLst>
            </p:cNvPr>
            <p:cNvSpPr txBox="1"/>
            <p:nvPr/>
          </p:nvSpPr>
          <p:spPr>
            <a:xfrm>
              <a:off x="2449975" y="1486382"/>
              <a:ext cx="49771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GEDI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B04DDAB-D981-4542-8515-B883F554637C}"/>
              </a:ext>
            </a:extLst>
          </p:cNvPr>
          <p:cNvGrpSpPr/>
          <p:nvPr/>
        </p:nvGrpSpPr>
        <p:grpSpPr>
          <a:xfrm>
            <a:off x="987937" y="2674679"/>
            <a:ext cx="897039" cy="546939"/>
            <a:chOff x="603814" y="2074762"/>
            <a:chExt cx="897038" cy="546938"/>
          </a:xfrm>
        </p:grpSpPr>
        <p:pic>
          <p:nvPicPr>
            <p:cNvPr id="128" name="Picture 127" descr="A picture containing case&#10;&#10;Description automatically generated">
              <a:extLst>
                <a:ext uri="{FF2B5EF4-FFF2-40B4-BE49-F238E27FC236}">
                  <a16:creationId xmlns:a16="http://schemas.microsoft.com/office/drawing/2014/main" id="{48DB6C9C-7096-9D45-B179-EA51C05F4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716700" y="2316900"/>
              <a:ext cx="508000" cy="304800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04299C-7233-294E-A8DC-3ACC8F6B5948}"/>
                </a:ext>
              </a:extLst>
            </p:cNvPr>
            <p:cNvSpPr txBox="1"/>
            <p:nvPr/>
          </p:nvSpPr>
          <p:spPr>
            <a:xfrm>
              <a:off x="603814" y="2074762"/>
              <a:ext cx="897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TROPICS (6)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AE6A1BA-FC91-FF41-B92B-0FBC796BDABB}"/>
              </a:ext>
            </a:extLst>
          </p:cNvPr>
          <p:cNvGrpSpPr/>
          <p:nvPr/>
        </p:nvGrpSpPr>
        <p:grpSpPr>
          <a:xfrm>
            <a:off x="2060577" y="2024605"/>
            <a:ext cx="624755" cy="233397"/>
            <a:chOff x="2060575" y="2024606"/>
            <a:chExt cx="624754" cy="23339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5361201-607C-7E45-B0B7-243CCA973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060575" y="2089150"/>
              <a:ext cx="165100" cy="88900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93620CBE-9EC2-7B4E-886F-C191199B64A3}"/>
                </a:ext>
              </a:extLst>
            </p:cNvPr>
            <p:cNvSpPr txBox="1"/>
            <p:nvPr/>
          </p:nvSpPr>
          <p:spPr>
            <a:xfrm>
              <a:off x="2183758" y="2024606"/>
              <a:ext cx="501571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EMIT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2172A1E-4D8C-3940-BCB6-FC8BCDB784A0}"/>
              </a:ext>
            </a:extLst>
          </p:cNvPr>
          <p:cNvGrpSpPr/>
          <p:nvPr/>
        </p:nvGrpSpPr>
        <p:grpSpPr>
          <a:xfrm>
            <a:off x="1912717" y="2343150"/>
            <a:ext cx="834343" cy="304533"/>
            <a:chOff x="1912716" y="2343150"/>
            <a:chExt cx="834342" cy="30453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7CEAE8F-44EC-EA41-A817-C53449F70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009775" y="2343150"/>
              <a:ext cx="152400" cy="88900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0A1B962-B0AF-0742-B03A-15D36BB3E906}"/>
                </a:ext>
              </a:extLst>
            </p:cNvPr>
            <p:cNvSpPr txBox="1"/>
            <p:nvPr/>
          </p:nvSpPr>
          <p:spPr>
            <a:xfrm>
              <a:off x="1912716" y="2414286"/>
              <a:ext cx="834342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ECOSTRESS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57C84D-8567-2A47-8784-8BF0734D67FD}"/>
              </a:ext>
            </a:extLst>
          </p:cNvPr>
          <p:cNvGrpSpPr/>
          <p:nvPr/>
        </p:nvGrpSpPr>
        <p:grpSpPr>
          <a:xfrm>
            <a:off x="880620" y="1312763"/>
            <a:ext cx="1218256" cy="669213"/>
            <a:chOff x="880620" y="1312762"/>
            <a:chExt cx="1218256" cy="669213"/>
          </a:xfrm>
        </p:grpSpPr>
        <p:pic>
          <p:nvPicPr>
            <p:cNvPr id="49" name="Picture 48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79C778F-F555-BF4C-BEAB-6A0CF7C0A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620" y="1371600"/>
              <a:ext cx="111126" cy="111126"/>
            </a:xfrm>
            <a:prstGeom prst="rect">
              <a:avLst/>
            </a:prstGeom>
          </p:spPr>
        </p:pic>
        <p:pic>
          <p:nvPicPr>
            <p:cNvPr id="116" name="Picture 1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792588-2FBE-7A42-A3A4-29213C33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962800" y="1702575"/>
              <a:ext cx="558800" cy="279400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5105AE4-D37D-7F42-A0FC-04FFAAE193A4}"/>
                </a:ext>
              </a:extLst>
            </p:cNvPr>
            <p:cNvSpPr txBox="1"/>
            <p:nvPr/>
          </p:nvSpPr>
          <p:spPr>
            <a:xfrm>
              <a:off x="933691" y="1312762"/>
              <a:ext cx="1165185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</a:t>
              </a:r>
            </a:p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MICHAEL FREILICH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4C435EB-2031-874B-AB07-529DAE341B91}"/>
              </a:ext>
            </a:extLst>
          </p:cNvPr>
          <p:cNvGrpSpPr/>
          <p:nvPr/>
        </p:nvGrpSpPr>
        <p:grpSpPr>
          <a:xfrm>
            <a:off x="1202599" y="3183629"/>
            <a:ext cx="723900" cy="520700"/>
            <a:chOff x="1069975" y="2565400"/>
            <a:chExt cx="723900" cy="520700"/>
          </a:xfrm>
        </p:grpSpPr>
        <p:pic>
          <p:nvPicPr>
            <p:cNvPr id="50" name="Picture 4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53F21945-900C-6146-82DC-0C5C68E9D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9975" y="2743200"/>
              <a:ext cx="111126" cy="11112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D3EA76A-F1D3-4040-B6BA-E689B97FC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476375" y="2565400"/>
              <a:ext cx="317500" cy="520700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A56742A-52D7-1E47-8E19-DA0D361E035A}"/>
                </a:ext>
              </a:extLst>
            </p:cNvPr>
            <p:cNvSpPr txBox="1"/>
            <p:nvPr/>
          </p:nvSpPr>
          <p:spPr>
            <a:xfrm>
              <a:off x="1121779" y="2687256"/>
              <a:ext cx="517967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NISAR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3F7ABB5-C918-1744-B849-251A00B4848C}"/>
              </a:ext>
            </a:extLst>
          </p:cNvPr>
          <p:cNvGrpSpPr/>
          <p:nvPr/>
        </p:nvGrpSpPr>
        <p:grpSpPr>
          <a:xfrm>
            <a:off x="660905" y="2043256"/>
            <a:ext cx="878792" cy="543499"/>
            <a:chOff x="946150" y="3241876"/>
            <a:chExt cx="878792" cy="543499"/>
          </a:xfrm>
        </p:grpSpPr>
        <p:pic>
          <p:nvPicPr>
            <p:cNvPr id="52" name="Picture 51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773917A4-1FA8-E54C-BDC6-2452FC91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6150" y="3298825"/>
              <a:ext cx="158857" cy="1147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A picture containing satellite&#10;&#10;Description automatically generated">
              <a:extLst>
                <a:ext uri="{FF2B5EF4-FFF2-40B4-BE49-F238E27FC236}">
                  <a16:creationId xmlns:a16="http://schemas.microsoft.com/office/drawing/2014/main" id="{7871104D-1B01-7E48-8918-9D11983C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070750" y="3493275"/>
              <a:ext cx="660400" cy="2921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D26F8F8-12F9-394C-8D79-32A95C78DF9D}"/>
                </a:ext>
              </a:extLst>
            </p:cNvPr>
            <p:cNvSpPr txBox="1"/>
            <p:nvPr/>
          </p:nvSpPr>
          <p:spPr>
            <a:xfrm>
              <a:off x="1047509" y="3241876"/>
              <a:ext cx="77743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LANDSAT-9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710F162-7CC4-494D-9BDC-BFB4331C33AE}"/>
              </a:ext>
            </a:extLst>
          </p:cNvPr>
          <p:cNvGrpSpPr/>
          <p:nvPr/>
        </p:nvGrpSpPr>
        <p:grpSpPr>
          <a:xfrm>
            <a:off x="2178051" y="3017133"/>
            <a:ext cx="630740" cy="233397"/>
            <a:chOff x="2178050" y="3017134"/>
            <a:chExt cx="630740" cy="23339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70A5525-85BC-444D-A9AE-536AD4051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178050" y="3086100"/>
              <a:ext cx="165100" cy="88900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396BCAA-084C-8440-BC81-6F82140210F1}"/>
                </a:ext>
              </a:extLst>
            </p:cNvPr>
            <p:cNvSpPr txBox="1"/>
            <p:nvPr/>
          </p:nvSpPr>
          <p:spPr>
            <a:xfrm>
              <a:off x="2281177" y="3017134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OCO-3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52319DD4-3402-F34A-8053-5E2A6AA8ADF3}"/>
              </a:ext>
            </a:extLst>
          </p:cNvPr>
          <p:cNvGrpSpPr/>
          <p:nvPr/>
        </p:nvGrpSpPr>
        <p:grpSpPr>
          <a:xfrm>
            <a:off x="2638063" y="3709951"/>
            <a:ext cx="872924" cy="307404"/>
            <a:chOff x="2638063" y="3709950"/>
            <a:chExt cx="872924" cy="3074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4F6377-DC98-1648-846F-E5BAD01A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665375" y="3709950"/>
              <a:ext cx="165100" cy="88900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B1902237-D566-2F4A-8DB2-F9864BF811B8}"/>
                </a:ext>
              </a:extLst>
            </p:cNvPr>
            <p:cNvSpPr txBox="1"/>
            <p:nvPr/>
          </p:nvSpPr>
          <p:spPr>
            <a:xfrm>
              <a:off x="2638063" y="3783957"/>
              <a:ext cx="87292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CLARREO-PF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EB6D6C3-4CAA-1249-B581-D7552E50DD2E}"/>
              </a:ext>
            </a:extLst>
          </p:cNvPr>
          <p:cNvGrpSpPr/>
          <p:nvPr/>
        </p:nvGrpSpPr>
        <p:grpSpPr>
          <a:xfrm>
            <a:off x="1934902" y="4342435"/>
            <a:ext cx="872924" cy="509740"/>
            <a:chOff x="1934901" y="4342435"/>
            <a:chExt cx="872924" cy="509740"/>
          </a:xfrm>
        </p:grpSpPr>
        <p:pic>
          <p:nvPicPr>
            <p:cNvPr id="92" name="Picture 91" descr="A close-up of a map&#10;&#10;Description automatically generated with low confidence">
              <a:extLst>
                <a:ext uri="{FF2B5EF4-FFF2-40B4-BE49-F238E27FC236}">
                  <a16:creationId xmlns:a16="http://schemas.microsoft.com/office/drawing/2014/main" id="{FCF7ACA6-BDD9-9B44-B7BC-E12781A5B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951075" y="4547375"/>
              <a:ext cx="711200" cy="304800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BEDF371-F61A-E040-B994-4D3A84DA6566}"/>
                </a:ext>
              </a:extLst>
            </p:cNvPr>
            <p:cNvSpPr txBox="1"/>
            <p:nvPr/>
          </p:nvSpPr>
          <p:spPr>
            <a:xfrm>
              <a:off x="1934901" y="4342435"/>
              <a:ext cx="87292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GEOCARB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64481ADB-FA40-AA4F-B21E-D546364D1E19}"/>
              </a:ext>
            </a:extLst>
          </p:cNvPr>
          <p:cNvGrpSpPr/>
          <p:nvPr/>
        </p:nvGrpSpPr>
        <p:grpSpPr>
          <a:xfrm>
            <a:off x="3074177" y="4068497"/>
            <a:ext cx="622007" cy="233397"/>
            <a:chOff x="3074175" y="4068501"/>
            <a:chExt cx="622007" cy="23339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A40D67-7903-CE4F-A364-5CA41199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074175" y="4137800"/>
              <a:ext cx="165100" cy="8890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F651C56-45AD-C747-BC4F-73D103EAF00C}"/>
                </a:ext>
              </a:extLst>
            </p:cNvPr>
            <p:cNvSpPr txBox="1"/>
            <p:nvPr/>
          </p:nvSpPr>
          <p:spPr>
            <a:xfrm>
              <a:off x="3182072" y="4068501"/>
              <a:ext cx="51411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TSIS-1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666DAE1-4C40-E249-9AA5-AB373CEBB2AC}"/>
              </a:ext>
            </a:extLst>
          </p:cNvPr>
          <p:cNvGrpSpPr/>
          <p:nvPr/>
        </p:nvGrpSpPr>
        <p:grpSpPr>
          <a:xfrm>
            <a:off x="2735483" y="4513164"/>
            <a:ext cx="662543" cy="466013"/>
            <a:chOff x="2735483" y="4513162"/>
            <a:chExt cx="662542" cy="466013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12DFCBF-E488-164F-AB34-23457561E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763025" y="4725175"/>
              <a:ext cx="635000" cy="254000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077EDC2-5611-064E-BE7B-2AE6BE357E0B}"/>
                </a:ext>
              </a:extLst>
            </p:cNvPr>
            <p:cNvSpPr txBox="1"/>
            <p:nvPr/>
          </p:nvSpPr>
          <p:spPr>
            <a:xfrm>
              <a:off x="2735483" y="4513162"/>
              <a:ext cx="57873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TEMPO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B3D730-6030-5848-8143-589742A85454}"/>
              </a:ext>
            </a:extLst>
          </p:cNvPr>
          <p:cNvGrpSpPr/>
          <p:nvPr/>
        </p:nvGrpSpPr>
        <p:grpSpPr>
          <a:xfrm>
            <a:off x="3470275" y="4307708"/>
            <a:ext cx="503700" cy="233397"/>
            <a:chOff x="3470275" y="4307712"/>
            <a:chExt cx="503700" cy="2333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93F9AB-FE1E-E446-9FB2-F89EE34B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470275" y="4378325"/>
              <a:ext cx="152400" cy="88900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37E8CD7-1E97-4748-A3D3-8A889E536351}"/>
                </a:ext>
              </a:extLst>
            </p:cNvPr>
            <p:cNvSpPr txBox="1"/>
            <p:nvPr/>
          </p:nvSpPr>
          <p:spPr>
            <a:xfrm>
              <a:off x="3581400" y="4307712"/>
              <a:ext cx="392575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LIS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F8DC890E-83B3-9940-A9DC-51832FCC0441}"/>
              </a:ext>
            </a:extLst>
          </p:cNvPr>
          <p:cNvGrpSpPr/>
          <p:nvPr/>
        </p:nvGrpSpPr>
        <p:grpSpPr>
          <a:xfrm>
            <a:off x="3816351" y="4529556"/>
            <a:ext cx="732501" cy="233397"/>
            <a:chOff x="3816350" y="4529560"/>
            <a:chExt cx="732501" cy="2333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DC4063-D9D6-6349-B0FF-49237A6F0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816350" y="4600575"/>
              <a:ext cx="152400" cy="88900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A360C75-1EC8-6D48-830B-A41D4E5EBD7C}"/>
                </a:ext>
              </a:extLst>
            </p:cNvPr>
            <p:cNvSpPr txBox="1"/>
            <p:nvPr/>
          </p:nvSpPr>
          <p:spPr>
            <a:xfrm>
              <a:off x="3912243" y="4529560"/>
              <a:ext cx="63660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SAGE III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45D52D8-4033-EA41-9771-972021675A3B}"/>
              </a:ext>
            </a:extLst>
          </p:cNvPr>
          <p:cNvGrpSpPr/>
          <p:nvPr/>
        </p:nvGrpSpPr>
        <p:grpSpPr>
          <a:xfrm>
            <a:off x="2821331" y="5024379"/>
            <a:ext cx="855320" cy="522347"/>
            <a:chOff x="2821330" y="5024378"/>
            <a:chExt cx="855320" cy="522347"/>
          </a:xfrm>
        </p:grpSpPr>
        <p:pic>
          <p:nvPicPr>
            <p:cNvPr id="63" name="Picture 6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2659BB2-CF7F-6744-B6B9-C60158C6A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041650" y="5203825"/>
              <a:ext cx="635000" cy="342900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59985F0-CD3A-E34A-B64C-5F6A70473486}"/>
                </a:ext>
              </a:extLst>
            </p:cNvPr>
            <p:cNvSpPr txBox="1"/>
            <p:nvPr/>
          </p:nvSpPr>
          <p:spPr>
            <a:xfrm>
              <a:off x="2821330" y="5024378"/>
              <a:ext cx="81698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PREFIRE (2)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39D3368-A389-1844-B9ED-A25B2C1B5C38}"/>
              </a:ext>
            </a:extLst>
          </p:cNvPr>
          <p:cNvGrpSpPr/>
          <p:nvPr/>
        </p:nvGrpSpPr>
        <p:grpSpPr>
          <a:xfrm>
            <a:off x="3819526" y="5050420"/>
            <a:ext cx="622300" cy="486780"/>
            <a:chOff x="3819525" y="5050420"/>
            <a:chExt cx="622300" cy="486780"/>
          </a:xfrm>
        </p:grpSpPr>
        <p:pic>
          <p:nvPicPr>
            <p:cNvPr id="58" name="Picture 57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157EF313-5248-C34B-893C-B9409E906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819525" y="5219700"/>
              <a:ext cx="622300" cy="317500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738D877-53BB-FC4E-88DD-5BB28A376785}"/>
                </a:ext>
              </a:extLst>
            </p:cNvPr>
            <p:cNvSpPr txBox="1"/>
            <p:nvPr/>
          </p:nvSpPr>
          <p:spPr>
            <a:xfrm>
              <a:off x="3841830" y="5050420"/>
              <a:ext cx="452377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MAIA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54A37F0-47B2-3F47-8773-A087FDF86EA5}"/>
              </a:ext>
            </a:extLst>
          </p:cNvPr>
          <p:cNvGrpSpPr/>
          <p:nvPr/>
        </p:nvGrpSpPr>
        <p:grpSpPr>
          <a:xfrm>
            <a:off x="4001949" y="5578029"/>
            <a:ext cx="766903" cy="470342"/>
            <a:chOff x="4001947" y="5578032"/>
            <a:chExt cx="766903" cy="470343"/>
          </a:xfrm>
        </p:grpSpPr>
        <p:pic>
          <p:nvPicPr>
            <p:cNvPr id="61" name="Picture 6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A45531B-3887-784A-9E77-3A21D1016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4133850" y="5705475"/>
              <a:ext cx="635000" cy="342900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555F5BB-4673-6948-99B5-213F8B935F01}"/>
                </a:ext>
              </a:extLst>
            </p:cNvPr>
            <p:cNvSpPr txBox="1"/>
            <p:nvPr/>
          </p:nvSpPr>
          <p:spPr>
            <a:xfrm>
              <a:off x="4001947" y="5578032"/>
              <a:ext cx="516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TSIS-2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58F930A-D399-9B4D-82C9-7A7B8237AD43}"/>
              </a:ext>
            </a:extLst>
          </p:cNvPr>
          <p:cNvGrpSpPr/>
          <p:nvPr/>
        </p:nvGrpSpPr>
        <p:grpSpPr>
          <a:xfrm>
            <a:off x="6741300" y="5628191"/>
            <a:ext cx="635632" cy="551135"/>
            <a:chOff x="6741300" y="5628190"/>
            <a:chExt cx="635632" cy="551135"/>
          </a:xfrm>
        </p:grpSpPr>
        <p:pic>
          <p:nvPicPr>
            <p:cNvPr id="60" name="Picture 5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08D1967-6DBD-794B-BEF8-37E5E30BA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6741300" y="5836425"/>
              <a:ext cx="635000" cy="342900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FF8F24A-A124-174B-BDB8-40F17093E64E}"/>
                </a:ext>
              </a:extLst>
            </p:cNvPr>
            <p:cNvSpPr txBox="1"/>
            <p:nvPr/>
          </p:nvSpPr>
          <p:spPr>
            <a:xfrm>
              <a:off x="6795304" y="5628190"/>
              <a:ext cx="58162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GLIMR</a:t>
              </a: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C9C523DE-35CA-2845-8101-5DD254B2B9A1}"/>
              </a:ext>
            </a:extLst>
          </p:cNvPr>
          <p:cNvGrpSpPr/>
          <p:nvPr/>
        </p:nvGrpSpPr>
        <p:grpSpPr>
          <a:xfrm>
            <a:off x="7772401" y="5628191"/>
            <a:ext cx="873889" cy="538435"/>
            <a:chOff x="7772399" y="5628190"/>
            <a:chExt cx="873889" cy="538435"/>
          </a:xfrm>
        </p:grpSpPr>
        <p:pic>
          <p:nvPicPr>
            <p:cNvPr id="64" name="Picture 63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CC940F99-B335-9345-8572-3AB34BAF8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7889875" y="5849125"/>
              <a:ext cx="622300" cy="317500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1ED1177-F929-E144-906F-4E24E309E918}"/>
                </a:ext>
              </a:extLst>
            </p:cNvPr>
            <p:cNvSpPr txBox="1"/>
            <p:nvPr/>
          </p:nvSpPr>
          <p:spPr>
            <a:xfrm>
              <a:off x="7772399" y="5628190"/>
              <a:ext cx="873889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ESO-1, 2, 3, 4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ADD95A2-F746-9241-82F9-E53B0A83029F}"/>
              </a:ext>
            </a:extLst>
          </p:cNvPr>
          <p:cNvGrpSpPr/>
          <p:nvPr/>
        </p:nvGrpSpPr>
        <p:grpSpPr>
          <a:xfrm>
            <a:off x="217253" y="5290673"/>
            <a:ext cx="2851641" cy="1186073"/>
            <a:chOff x="217251" y="5463054"/>
            <a:chExt cx="2851641" cy="1186071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2B13391-FBFE-9241-941D-D8A8B2506185}"/>
                </a:ext>
              </a:extLst>
            </p:cNvPr>
            <p:cNvGrpSpPr/>
            <p:nvPr/>
          </p:nvGrpSpPr>
          <p:grpSpPr>
            <a:xfrm>
              <a:off x="292025" y="5722782"/>
              <a:ext cx="1447282" cy="926343"/>
              <a:chOff x="292025" y="5722782"/>
              <a:chExt cx="1447282" cy="926343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B5598B-0263-9E4C-BEE6-8609016BF3DE}"/>
                  </a:ext>
                </a:extLst>
              </p:cNvPr>
              <p:cNvSpPr txBox="1"/>
              <p:nvPr/>
            </p:nvSpPr>
            <p:spPr>
              <a:xfrm>
                <a:off x="388784" y="5722782"/>
                <a:ext cx="1350523" cy="92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INTERNATIONAL PARTNERS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U.S. PARTNER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JPSS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CUBESAT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LAUNCH DATE TBD</a:t>
                </a: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54E8814A-BE64-8143-BC44-DE55B0BD0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30200" y="6508750"/>
                <a:ext cx="63500" cy="508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ECA62DA-8C0E-6B48-957B-AA457C787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15100" y="6331725"/>
                <a:ext cx="101600" cy="101600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5C8A147-269C-7F4C-8367-DAADF7E8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19050" y="5802275"/>
                <a:ext cx="88900" cy="7620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2D744BCF-DD6E-A740-AC1C-9DDDDB79F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97600" y="6082450"/>
                <a:ext cx="127000" cy="63500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2592AC2-17EE-2943-84A9-95BF3D23B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92025" y="6232450"/>
                <a:ext cx="139700" cy="38100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2B3D93C-F6E8-6F4D-BF5D-5D975F43B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15025" y="5937950"/>
                <a:ext cx="101600" cy="76200"/>
              </a:xfrm>
              <a:prstGeom prst="rect">
                <a:avLst/>
              </a:prstGeom>
            </p:spPr>
          </p:pic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0DD77148-18D0-F141-A143-7FFEE16AEC1F}"/>
                </a:ext>
              </a:extLst>
            </p:cNvPr>
            <p:cNvGrpSpPr/>
            <p:nvPr/>
          </p:nvGrpSpPr>
          <p:grpSpPr>
            <a:xfrm>
              <a:off x="1646237" y="5999047"/>
              <a:ext cx="1422655" cy="644214"/>
              <a:chOff x="1646237" y="5999047"/>
              <a:chExt cx="1422655" cy="644214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1521072-1DEA-D743-A90B-29B738F66013}"/>
                  </a:ext>
                </a:extLst>
              </p:cNvPr>
              <p:cNvSpPr/>
              <p:nvPr/>
            </p:nvSpPr>
            <p:spPr>
              <a:xfrm>
                <a:off x="1646237" y="6064250"/>
                <a:ext cx="92075" cy="92075"/>
              </a:xfrm>
              <a:prstGeom prst="ellipse">
                <a:avLst/>
              </a:prstGeom>
              <a:solidFill>
                <a:srgbClr val="FCE2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CE294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3B853A6-2224-7844-9DC3-A9B4DCB90D36}"/>
                  </a:ext>
                </a:extLst>
              </p:cNvPr>
              <p:cNvSpPr/>
              <p:nvPr/>
            </p:nvSpPr>
            <p:spPr>
              <a:xfrm>
                <a:off x="1646237" y="6203950"/>
                <a:ext cx="92075" cy="92075"/>
              </a:xfrm>
              <a:prstGeom prst="ellipse">
                <a:avLst/>
              </a:prstGeom>
              <a:solidFill>
                <a:srgbClr val="FFA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CE294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90F1EDB-BAF6-1B4A-BBC0-5BFD712DA225}"/>
                  </a:ext>
                </a:extLst>
              </p:cNvPr>
              <p:cNvSpPr/>
              <p:nvPr/>
            </p:nvSpPr>
            <p:spPr>
              <a:xfrm>
                <a:off x="1646237" y="6343650"/>
                <a:ext cx="92075" cy="92075"/>
              </a:xfrm>
              <a:prstGeom prst="ellipse">
                <a:avLst/>
              </a:prstGeom>
              <a:solidFill>
                <a:srgbClr val="61D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CE294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0CD4ABB-CA7C-1F4E-ACBB-0848FAE3252A}"/>
                  </a:ext>
                </a:extLst>
              </p:cNvPr>
              <p:cNvSpPr/>
              <p:nvPr/>
            </p:nvSpPr>
            <p:spPr>
              <a:xfrm>
                <a:off x="1646237" y="6486525"/>
                <a:ext cx="92075" cy="92075"/>
              </a:xfrm>
              <a:prstGeom prst="ellipse">
                <a:avLst/>
              </a:prstGeom>
              <a:solidFill>
                <a:srgbClr val="26B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FCE294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4D7D69E-8D35-094C-B0B7-E3E4F94B9F81}"/>
                  </a:ext>
                </a:extLst>
              </p:cNvPr>
              <p:cNvSpPr txBox="1"/>
              <p:nvPr/>
            </p:nvSpPr>
            <p:spPr>
              <a:xfrm>
                <a:off x="1718368" y="5999047"/>
                <a:ext cx="1350524" cy="644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PREFORMULATION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FORMULATION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OPERATING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EXTENDED</a:t>
                </a:r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0EDD599-86FC-A44B-AADF-29BE85C5291B}"/>
                </a:ext>
              </a:extLst>
            </p:cNvPr>
            <p:cNvSpPr txBox="1"/>
            <p:nvPr/>
          </p:nvSpPr>
          <p:spPr>
            <a:xfrm>
              <a:off x="217251" y="5463054"/>
              <a:ext cx="1350524" cy="243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6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KEY</a:t>
              </a: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C77F51ED-31DC-354E-A151-96C9D2FD0AF8}"/>
              </a:ext>
            </a:extLst>
          </p:cNvPr>
          <p:cNvSpPr txBox="1"/>
          <p:nvPr/>
        </p:nvSpPr>
        <p:spPr>
          <a:xfrm>
            <a:off x="7805057" y="2551612"/>
            <a:ext cx="772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45182F6-99E0-4E4A-B679-6C5B140BB05B}"/>
              </a:ext>
            </a:extLst>
          </p:cNvPr>
          <p:cNvSpPr txBox="1"/>
          <p:nvPr/>
        </p:nvSpPr>
        <p:spPr>
          <a:xfrm>
            <a:off x="6540137" y="4191001"/>
            <a:ext cx="772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2005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71F3776-BAB6-284D-B569-D35B34AD692E}"/>
              </a:ext>
            </a:extLst>
          </p:cNvPr>
          <p:cNvSpPr txBox="1"/>
          <p:nvPr/>
        </p:nvSpPr>
        <p:spPr>
          <a:xfrm>
            <a:off x="4245430" y="3953691"/>
            <a:ext cx="574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8200E64-725F-C842-A0FC-1411D8B67965}"/>
              </a:ext>
            </a:extLst>
          </p:cNvPr>
          <p:cNvSpPr txBox="1"/>
          <p:nvPr/>
        </p:nvSpPr>
        <p:spPr>
          <a:xfrm>
            <a:off x="2764973" y="2588623"/>
            <a:ext cx="574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C8A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1995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BE55E88-537E-FD41-9982-1A071D617417}"/>
              </a:ext>
            </a:extLst>
          </p:cNvPr>
          <p:cNvSpPr txBox="1"/>
          <p:nvPr/>
        </p:nvSpPr>
        <p:spPr>
          <a:xfrm>
            <a:off x="5111931" y="152401"/>
            <a:ext cx="772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2015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97CCCC1-F6BD-DF47-87C3-0B68B0435D4C}"/>
              </a:ext>
            </a:extLst>
          </p:cNvPr>
          <p:cNvSpPr txBox="1"/>
          <p:nvPr/>
        </p:nvSpPr>
        <p:spPr>
          <a:xfrm>
            <a:off x="365760" y="820783"/>
            <a:ext cx="646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4C8A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55878F1-B4C7-7544-88CA-6AD1DE7C9572}"/>
              </a:ext>
            </a:extLst>
          </p:cNvPr>
          <p:cNvSpPr txBox="1"/>
          <p:nvPr/>
        </p:nvSpPr>
        <p:spPr>
          <a:xfrm>
            <a:off x="4746171" y="6457408"/>
            <a:ext cx="772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2025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CC76836-CA93-7640-B4FF-D385FB9B7266}"/>
              </a:ext>
            </a:extLst>
          </p:cNvPr>
          <p:cNvSpPr txBox="1"/>
          <p:nvPr/>
        </p:nvSpPr>
        <p:spPr>
          <a:xfrm>
            <a:off x="209865" y="6505731"/>
            <a:ext cx="1491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C3E7F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10.13.21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DD0B9DC-8482-4D5F-B55D-C46A22D7AFBC}"/>
              </a:ext>
            </a:extLst>
          </p:cNvPr>
          <p:cNvCxnSpPr>
            <a:cxnSpLocks/>
            <a:stCxn id="211" idx="0"/>
            <a:endCxn id="187" idx="1"/>
          </p:cNvCxnSpPr>
          <p:nvPr/>
        </p:nvCxnSpPr>
        <p:spPr>
          <a:xfrm rot="5400000" flipH="1" flipV="1">
            <a:off x="5301767" y="5064113"/>
            <a:ext cx="215499" cy="311479"/>
          </a:xfrm>
          <a:prstGeom prst="bentConnector2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4A4E7666-3E44-4920-933E-C7C6E0852E29}"/>
              </a:ext>
            </a:extLst>
          </p:cNvPr>
          <p:cNvCxnSpPr>
            <a:cxnSpLocks/>
            <a:stCxn id="212" idx="3"/>
            <a:endCxn id="187" idx="2"/>
          </p:cNvCxnSpPr>
          <p:nvPr/>
        </p:nvCxnSpPr>
        <p:spPr>
          <a:xfrm flipV="1">
            <a:off x="6301552" y="5389101"/>
            <a:ext cx="324757" cy="728802"/>
          </a:xfrm>
          <a:prstGeom prst="bentConnector2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" name="Rectangle 204">
            <a:extLst>
              <a:ext uri="{FF2B5EF4-FFF2-40B4-BE49-F238E27FC236}">
                <a16:creationId xmlns:a16="http://schemas.microsoft.com/office/drawing/2014/main" id="{623EA48F-C30F-4240-82B9-36464A290162}"/>
              </a:ext>
            </a:extLst>
          </p:cNvPr>
          <p:cNvSpPr/>
          <p:nvPr/>
        </p:nvSpPr>
        <p:spPr>
          <a:xfrm>
            <a:off x="3439129" y="2523405"/>
            <a:ext cx="1146119" cy="82945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FF1FCACE-4141-400F-9FDA-C5DC6E42B213}"/>
              </a:ext>
            </a:extLst>
          </p:cNvPr>
          <p:cNvSpPr/>
          <p:nvPr/>
        </p:nvSpPr>
        <p:spPr>
          <a:xfrm>
            <a:off x="4794820" y="3553037"/>
            <a:ext cx="818973" cy="5346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3B38AB37-ECBA-4215-BE80-3FB4979E08C3}"/>
              </a:ext>
            </a:extLst>
          </p:cNvPr>
          <p:cNvSpPr/>
          <p:nvPr/>
        </p:nvSpPr>
        <p:spPr>
          <a:xfrm>
            <a:off x="6436969" y="1485377"/>
            <a:ext cx="939331" cy="5346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A9AEC34-14F6-4C51-B82B-25B286B914B6}"/>
              </a:ext>
            </a:extLst>
          </p:cNvPr>
          <p:cNvSpPr/>
          <p:nvPr/>
        </p:nvSpPr>
        <p:spPr>
          <a:xfrm>
            <a:off x="5864227" y="1034511"/>
            <a:ext cx="939331" cy="5346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AE742BB-721F-4878-9278-499E70D24094}"/>
              </a:ext>
            </a:extLst>
          </p:cNvPr>
          <p:cNvSpPr/>
          <p:nvPr/>
        </p:nvSpPr>
        <p:spPr>
          <a:xfrm>
            <a:off x="1914355" y="513276"/>
            <a:ext cx="939331" cy="5346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BC0CCE82-2161-4CBF-8CB5-6D9D20B38206}"/>
              </a:ext>
            </a:extLst>
          </p:cNvPr>
          <p:cNvSpPr/>
          <p:nvPr/>
        </p:nvSpPr>
        <p:spPr>
          <a:xfrm>
            <a:off x="623049" y="2066677"/>
            <a:ext cx="985775" cy="5346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72BE67E-3146-4D72-9DF4-A8A7655D8378}"/>
              </a:ext>
            </a:extLst>
          </p:cNvPr>
          <p:cNvSpPr/>
          <p:nvPr/>
        </p:nvSpPr>
        <p:spPr>
          <a:xfrm>
            <a:off x="4760889" y="5327601"/>
            <a:ext cx="985775" cy="5346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A3DE4CCF-E6C3-4209-A839-444118250251}"/>
              </a:ext>
            </a:extLst>
          </p:cNvPr>
          <p:cNvSpPr/>
          <p:nvPr/>
        </p:nvSpPr>
        <p:spPr>
          <a:xfrm>
            <a:off x="5315777" y="5850569"/>
            <a:ext cx="985775" cy="5346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98EFEBB1-FB0B-44DE-923D-0A7012CE9395}"/>
              </a:ext>
            </a:extLst>
          </p:cNvPr>
          <p:cNvGrpSpPr/>
          <p:nvPr/>
        </p:nvGrpSpPr>
        <p:grpSpPr>
          <a:xfrm>
            <a:off x="3601846" y="2532763"/>
            <a:ext cx="897252" cy="398223"/>
            <a:chOff x="3543300" y="2889452"/>
            <a:chExt cx="897252" cy="398223"/>
          </a:xfrm>
        </p:grpSpPr>
        <p:pic>
          <p:nvPicPr>
            <p:cNvPr id="226" name="Picture 225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18CC85D9-C4A8-412F-9C17-7BB35BA9C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43300" y="2968625"/>
              <a:ext cx="158857" cy="114730"/>
            </a:xfrm>
            <a:prstGeom prst="rect">
              <a:avLst/>
            </a:prstGeom>
          </p:spPr>
        </p:pic>
        <p:pic>
          <p:nvPicPr>
            <p:cNvPr id="227" name="Picture 226" descr="A picture containing text, satellite&#10;&#10;Description automatically generated">
              <a:extLst>
                <a:ext uri="{FF2B5EF4-FFF2-40B4-BE49-F238E27FC236}">
                  <a16:creationId xmlns:a16="http://schemas.microsoft.com/office/drawing/2014/main" id="{93FE0D27-248A-4B51-85EA-767C746B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713125" y="3109875"/>
              <a:ext cx="469900" cy="177800"/>
            </a:xfrm>
            <a:prstGeom prst="rect">
              <a:avLst/>
            </a:prstGeom>
          </p:spPr>
        </p:pic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B175F60D-0A5F-4F61-8571-2532F29C6F7B}"/>
                </a:ext>
              </a:extLst>
            </p:cNvPr>
            <p:cNvSpPr txBox="1"/>
            <p:nvPr/>
          </p:nvSpPr>
          <p:spPr>
            <a:xfrm>
              <a:off x="3621845" y="2889452"/>
              <a:ext cx="8187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err="1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SeaWiFS</a:t>
              </a:r>
              <a:endParaRPr lang="en-US" sz="1000">
                <a:solidFill>
                  <a:srgbClr val="C3E7FE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963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F416374-6B5B-F980-72A5-FAA2DE58BD54}"/>
              </a:ext>
            </a:extLst>
          </p:cNvPr>
          <p:cNvSpPr txBox="1"/>
          <p:nvPr/>
        </p:nvSpPr>
        <p:spPr>
          <a:xfrm>
            <a:off x="3889093" y="340242"/>
            <a:ext cx="52123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endParaRPr lang="en-GB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903497E-4DAD-7B67-07C4-F6976CD203EB}"/>
              </a:ext>
            </a:extLst>
          </p:cNvPr>
          <p:cNvSpPr txBox="1">
            <a:spLocks/>
          </p:cNvSpPr>
          <p:nvPr/>
        </p:nvSpPr>
        <p:spPr>
          <a:xfrm>
            <a:off x="6850414" y="1444428"/>
            <a:ext cx="3027402" cy="8370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Thank you</a:t>
            </a:r>
          </a:p>
        </p:txBody>
      </p:sp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683C4D1B-414F-9DB5-526A-42C1C549A9A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588" y="5219114"/>
            <a:ext cx="970675" cy="92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mage result for university of maryland logo">
            <a:hlinkClick r:id="rId3"/>
            <a:extLst>
              <a:ext uri="{FF2B5EF4-FFF2-40B4-BE49-F238E27FC236}">
                <a16:creationId xmlns:a16="http://schemas.microsoft.com/office/drawing/2014/main" id="{51B799D9-B926-B582-41CB-507A34FDB29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80" y="5365458"/>
            <a:ext cx="777922" cy="667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helen.ticehurst\AppData\Local\Microsoft\Windows\INetCache\Content.MSO\F3253D23.tmp">
            <a:extLst>
              <a:ext uri="{FF2B5EF4-FFF2-40B4-BE49-F238E27FC236}">
                <a16:creationId xmlns:a16="http://schemas.microsoft.com/office/drawing/2014/main" id="{49B06795-8F8C-0FCC-6360-31A96AC4C41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566" y="5495198"/>
            <a:ext cx="1281414" cy="69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result for UK aid">
            <a:hlinkClick r:id="rId6"/>
            <a:extLst>
              <a:ext uri="{FF2B5EF4-FFF2-40B4-BE49-F238E27FC236}">
                <a16:creationId xmlns:a16="http://schemas.microsoft.com/office/drawing/2014/main" id="{D455CD94-670D-F699-6DBA-EAA90D012EC2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39"/>
          <a:stretch/>
        </p:blipFill>
        <p:spPr bwMode="auto">
          <a:xfrm>
            <a:off x="2912766" y="1963718"/>
            <a:ext cx="1516343" cy="1336733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CBD8F6-800F-4340-67C6-46B0BAFAF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6919" y="2044152"/>
            <a:ext cx="1414148" cy="1175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E45CD5-0960-F093-9651-7D8B80B02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31" y="3420121"/>
            <a:ext cx="1517333" cy="1526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EE051-D41C-F91A-85AC-A8916EA1E8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5266" y="3429000"/>
            <a:ext cx="1851344" cy="13367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9C9646-7B9C-6BA1-A93E-06DC5E13BD31}"/>
              </a:ext>
            </a:extLst>
          </p:cNvPr>
          <p:cNvSpPr txBox="1"/>
          <p:nvPr/>
        </p:nvSpPr>
        <p:spPr>
          <a:xfrm>
            <a:off x="6433926" y="2807785"/>
            <a:ext cx="60951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Dr. Moiz Usmani, University of Florida</a:t>
            </a:r>
          </a:p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Dr. Rita Colwell, University of Maryland</a:t>
            </a:r>
          </a:p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Dr. Ali Akanda, University of Rhode Island</a:t>
            </a:r>
          </a:p>
          <a:p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consultation with </a:t>
            </a:r>
          </a:p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Juan Chavez </a:t>
            </a:r>
            <a:r>
              <a:rPr lang="en-US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Golzalez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UNOCHA</a:t>
            </a:r>
          </a:p>
          <a:p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UK FCDO</a:t>
            </a:r>
          </a:p>
        </p:txBody>
      </p:sp>
    </p:spTree>
    <p:extLst>
      <p:ext uri="{BB962C8B-B14F-4D97-AF65-F5344CB8AC3E}">
        <p14:creationId xmlns:p14="http://schemas.microsoft.com/office/powerpoint/2010/main" val="793136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D948E463-9E5A-0039-BF7E-DE43C6C844CD}"/>
              </a:ext>
            </a:extLst>
          </p:cNvPr>
          <p:cNvSpPr/>
          <p:nvPr/>
        </p:nvSpPr>
        <p:spPr>
          <a:xfrm>
            <a:off x="66513" y="2068541"/>
            <a:ext cx="1968913" cy="4596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6C5F0B7-BACF-877D-F443-EC64884D98F3}"/>
              </a:ext>
            </a:extLst>
          </p:cNvPr>
          <p:cNvSpPr/>
          <p:nvPr/>
        </p:nvSpPr>
        <p:spPr>
          <a:xfrm>
            <a:off x="2373659" y="2084934"/>
            <a:ext cx="4226165" cy="4596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7D9681A-A443-12F3-E984-B733DF92E3D2}"/>
              </a:ext>
            </a:extLst>
          </p:cNvPr>
          <p:cNvSpPr/>
          <p:nvPr/>
        </p:nvSpPr>
        <p:spPr>
          <a:xfrm>
            <a:off x="7272896" y="2084935"/>
            <a:ext cx="4579739" cy="45965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99DD8CE-72A2-3875-9C1A-686632A18150}"/>
              </a:ext>
            </a:extLst>
          </p:cNvPr>
          <p:cNvCxnSpPr>
            <a:cxnSpLocks/>
          </p:cNvCxnSpPr>
          <p:nvPr/>
        </p:nvCxnSpPr>
        <p:spPr>
          <a:xfrm>
            <a:off x="108386" y="3414488"/>
            <a:ext cx="11780140" cy="14512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766E073-D60E-789C-0B7A-497D5CFB5846}"/>
              </a:ext>
            </a:extLst>
          </p:cNvPr>
          <p:cNvSpPr txBox="1"/>
          <p:nvPr/>
        </p:nvSpPr>
        <p:spPr>
          <a:xfrm>
            <a:off x="4875601" y="669219"/>
            <a:ext cx="3436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Cholera</a:t>
            </a:r>
          </a:p>
          <a:p>
            <a:pPr algn="ctr"/>
            <a:r>
              <a:rPr lang="en-US" sz="1600" dirty="0"/>
              <a:t>Ancient water-borne disease</a:t>
            </a:r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268260-0FCC-8490-CC5F-1C5876507C4C}"/>
              </a:ext>
            </a:extLst>
          </p:cNvPr>
          <p:cNvCxnSpPr>
            <a:cxnSpLocks/>
          </p:cNvCxnSpPr>
          <p:nvPr/>
        </p:nvCxnSpPr>
        <p:spPr>
          <a:xfrm flipH="1">
            <a:off x="6493680" y="1373459"/>
            <a:ext cx="1" cy="465501"/>
          </a:xfrm>
          <a:prstGeom prst="line">
            <a:avLst/>
          </a:prstGeom>
          <a:ln>
            <a:solidFill>
              <a:srgbClr val="FF46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BE79B5-8CEE-DEE3-C260-793E7D264266}"/>
              </a:ext>
            </a:extLst>
          </p:cNvPr>
          <p:cNvCxnSpPr>
            <a:cxnSpLocks/>
          </p:cNvCxnSpPr>
          <p:nvPr/>
        </p:nvCxnSpPr>
        <p:spPr>
          <a:xfrm>
            <a:off x="3943782" y="1838960"/>
            <a:ext cx="5300393" cy="0"/>
          </a:xfrm>
          <a:prstGeom prst="line">
            <a:avLst/>
          </a:prstGeom>
          <a:ln>
            <a:solidFill>
              <a:srgbClr val="FF46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Petri Dish outline">
            <a:extLst>
              <a:ext uri="{FF2B5EF4-FFF2-40B4-BE49-F238E27FC236}">
                <a16:creationId xmlns:a16="http://schemas.microsoft.com/office/drawing/2014/main" id="{48661F64-73C2-8CA9-8280-423948989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86" y="4163786"/>
            <a:ext cx="631375" cy="631375"/>
          </a:xfrm>
          <a:prstGeom prst="rect">
            <a:avLst/>
          </a:prstGeom>
        </p:spPr>
      </p:pic>
      <p:pic>
        <p:nvPicPr>
          <p:cNvPr id="14" name="Graphic 13" descr="Normal Distribution outline">
            <a:extLst>
              <a:ext uri="{FF2B5EF4-FFF2-40B4-BE49-F238E27FC236}">
                <a16:creationId xmlns:a16="http://schemas.microsoft.com/office/drawing/2014/main" id="{FB853AFA-068D-912D-E87B-6EFE32B82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841" y="2332010"/>
            <a:ext cx="923196" cy="923196"/>
          </a:xfrm>
          <a:prstGeom prst="rect">
            <a:avLst/>
          </a:prstGeom>
        </p:spPr>
      </p:pic>
      <p:pic>
        <p:nvPicPr>
          <p:cNvPr id="16" name="Graphic 15" descr="Periodic Graph with solid fill">
            <a:extLst>
              <a:ext uri="{FF2B5EF4-FFF2-40B4-BE49-F238E27FC236}">
                <a16:creationId xmlns:a16="http://schemas.microsoft.com/office/drawing/2014/main" id="{2E6BB72C-6C27-4393-DE09-F2231A6C1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36" y="2398092"/>
            <a:ext cx="791029" cy="7910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32F427-CFAB-E37F-059D-E69829311B96}"/>
              </a:ext>
            </a:extLst>
          </p:cNvPr>
          <p:cNvSpPr txBox="1"/>
          <p:nvPr/>
        </p:nvSpPr>
        <p:spPr>
          <a:xfrm>
            <a:off x="3279283" y="2226538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462C"/>
                </a:solidFill>
              </a:rPr>
              <a:t>Endemic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81958D-4111-14B2-26B9-F9FE179003C3}"/>
              </a:ext>
            </a:extLst>
          </p:cNvPr>
          <p:cNvSpPr txBox="1"/>
          <p:nvPr/>
        </p:nvSpPr>
        <p:spPr>
          <a:xfrm>
            <a:off x="8511001" y="2171454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462C"/>
                </a:solidFill>
              </a:rPr>
              <a:t>Epidemic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2793B0-7A0F-C917-C924-A28EA5A5DCA6}"/>
              </a:ext>
            </a:extLst>
          </p:cNvPr>
          <p:cNvCxnSpPr>
            <a:cxnSpLocks/>
          </p:cNvCxnSpPr>
          <p:nvPr/>
        </p:nvCxnSpPr>
        <p:spPr>
          <a:xfrm flipH="1">
            <a:off x="2152408" y="2068541"/>
            <a:ext cx="14425" cy="1294420"/>
          </a:xfrm>
          <a:prstGeom prst="line">
            <a:avLst/>
          </a:prstGeom>
          <a:ln>
            <a:solidFill>
              <a:srgbClr val="FF46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9107FFF-F1DF-4F65-5315-1F01039338A2}"/>
              </a:ext>
            </a:extLst>
          </p:cNvPr>
          <p:cNvSpPr txBox="1"/>
          <p:nvPr/>
        </p:nvSpPr>
        <p:spPr>
          <a:xfrm>
            <a:off x="451511" y="2060405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462C"/>
                </a:solidFill>
              </a:rPr>
              <a:t>Modes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AC0629-03F6-BD5E-11A4-91B8BE2C5EB3}"/>
              </a:ext>
            </a:extLst>
          </p:cNvPr>
          <p:cNvCxnSpPr>
            <a:cxnSpLocks/>
          </p:cNvCxnSpPr>
          <p:nvPr/>
        </p:nvCxnSpPr>
        <p:spPr>
          <a:xfrm flipH="1">
            <a:off x="2137009" y="3548743"/>
            <a:ext cx="18364" cy="1799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2A71940-8089-F980-5433-8C7B47CB4804}"/>
              </a:ext>
            </a:extLst>
          </p:cNvPr>
          <p:cNvSpPr txBox="1"/>
          <p:nvPr/>
        </p:nvSpPr>
        <p:spPr>
          <a:xfrm>
            <a:off x="114561" y="3570257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Mechanism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DB0A1B-DC44-6FA4-444B-C33E46057EB1}"/>
              </a:ext>
            </a:extLst>
          </p:cNvPr>
          <p:cNvSpPr txBox="1"/>
          <p:nvPr/>
        </p:nvSpPr>
        <p:spPr>
          <a:xfrm>
            <a:off x="2494838" y="3671646"/>
            <a:ext cx="10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Trigger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D71197-5AAB-A50D-637A-585FBC08088F}"/>
              </a:ext>
            </a:extLst>
          </p:cNvPr>
          <p:cNvSpPr txBox="1"/>
          <p:nvPr/>
        </p:nvSpPr>
        <p:spPr>
          <a:xfrm>
            <a:off x="7514339" y="3614197"/>
            <a:ext cx="1060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Trigger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67EF96-5981-E64C-E4E7-1C52D23A2B26}"/>
              </a:ext>
            </a:extLst>
          </p:cNvPr>
          <p:cNvSpPr txBox="1"/>
          <p:nvPr/>
        </p:nvSpPr>
        <p:spPr>
          <a:xfrm>
            <a:off x="9526785" y="3562557"/>
            <a:ext cx="1842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Transmission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1A3A44-1DE7-5583-0A03-00721BCC4243}"/>
              </a:ext>
            </a:extLst>
          </p:cNvPr>
          <p:cNvCxnSpPr>
            <a:cxnSpLocks/>
          </p:cNvCxnSpPr>
          <p:nvPr/>
        </p:nvCxnSpPr>
        <p:spPr>
          <a:xfrm flipH="1">
            <a:off x="2116534" y="5551715"/>
            <a:ext cx="2965" cy="110025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8DB4903-8BD0-D391-8325-22D96D4DDA9C}"/>
              </a:ext>
            </a:extLst>
          </p:cNvPr>
          <p:cNvSpPr txBox="1"/>
          <p:nvPr/>
        </p:nvSpPr>
        <p:spPr>
          <a:xfrm>
            <a:off x="297623" y="5385610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Impacts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4A0EA9-FA1A-1900-2901-FDA59E135B6D}"/>
              </a:ext>
            </a:extLst>
          </p:cNvPr>
          <p:cNvSpPr txBox="1"/>
          <p:nvPr/>
        </p:nvSpPr>
        <p:spPr>
          <a:xfrm>
            <a:off x="4283247" y="3671646"/>
            <a:ext cx="1842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Transmission</a:t>
            </a:r>
          </a:p>
        </p:txBody>
      </p:sp>
      <p:pic>
        <p:nvPicPr>
          <p:cNvPr id="35" name="Graphic 34" descr="Exponential Graph with solid fill">
            <a:extLst>
              <a:ext uri="{FF2B5EF4-FFF2-40B4-BE49-F238E27FC236}">
                <a16:creationId xmlns:a16="http://schemas.microsoft.com/office/drawing/2014/main" id="{6C8BF48A-69AB-2FDC-6FE1-A19F8DAEFD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57823" y="4102265"/>
            <a:ext cx="692263" cy="6922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D790EB7-B580-F5F4-7E7F-174BD9059F3B}"/>
              </a:ext>
            </a:extLst>
          </p:cNvPr>
          <p:cNvGrpSpPr/>
          <p:nvPr/>
        </p:nvGrpSpPr>
        <p:grpSpPr>
          <a:xfrm>
            <a:off x="2998323" y="2694461"/>
            <a:ext cx="2460173" cy="908920"/>
            <a:chOff x="1975756" y="2030245"/>
            <a:chExt cx="1394632" cy="68169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77D930C-8BBF-4BD3-5350-6D57A5D25EFC}"/>
                </a:ext>
              </a:extLst>
            </p:cNvPr>
            <p:cNvCxnSpPr/>
            <p:nvPr/>
          </p:nvCxnSpPr>
          <p:spPr>
            <a:xfrm flipH="1">
              <a:off x="2516580" y="2030245"/>
              <a:ext cx="1" cy="349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CF171BF-CB4C-3D0E-68C7-5750CB46BB2A}"/>
                </a:ext>
              </a:extLst>
            </p:cNvPr>
            <p:cNvCxnSpPr>
              <a:cxnSpLocks/>
            </p:cNvCxnSpPr>
            <p:nvPr/>
          </p:nvCxnSpPr>
          <p:spPr>
            <a:xfrm>
              <a:off x="1975756" y="2379371"/>
              <a:ext cx="13933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A44D08B-1FA1-4BDA-60B8-B7A462DD81F1}"/>
                </a:ext>
              </a:extLst>
            </p:cNvPr>
            <p:cNvCxnSpPr/>
            <p:nvPr/>
          </p:nvCxnSpPr>
          <p:spPr>
            <a:xfrm flipH="1">
              <a:off x="3370387" y="2362809"/>
              <a:ext cx="1" cy="349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449C39F-D47C-DF34-0A76-1A3579524F13}"/>
                </a:ext>
              </a:extLst>
            </p:cNvPr>
            <p:cNvCxnSpPr/>
            <p:nvPr/>
          </p:nvCxnSpPr>
          <p:spPr>
            <a:xfrm flipH="1">
              <a:off x="1975756" y="2362809"/>
              <a:ext cx="1" cy="349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BCE3F23-11AC-01F9-BCA2-77D1D52C8CD7}"/>
              </a:ext>
            </a:extLst>
          </p:cNvPr>
          <p:cNvGrpSpPr/>
          <p:nvPr/>
        </p:nvGrpSpPr>
        <p:grpSpPr>
          <a:xfrm>
            <a:off x="8111360" y="2610127"/>
            <a:ext cx="2939885" cy="908920"/>
            <a:chOff x="1975756" y="2030245"/>
            <a:chExt cx="1394632" cy="6816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E59AECF-FA43-F7D9-D22A-0397898C36A8}"/>
                </a:ext>
              </a:extLst>
            </p:cNvPr>
            <p:cNvCxnSpPr/>
            <p:nvPr/>
          </p:nvCxnSpPr>
          <p:spPr>
            <a:xfrm flipH="1">
              <a:off x="2516580" y="2030245"/>
              <a:ext cx="1" cy="349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81E18D4-132A-2445-6D0E-B3676277D53C}"/>
                </a:ext>
              </a:extLst>
            </p:cNvPr>
            <p:cNvCxnSpPr>
              <a:cxnSpLocks/>
            </p:cNvCxnSpPr>
            <p:nvPr/>
          </p:nvCxnSpPr>
          <p:spPr>
            <a:xfrm>
              <a:off x="1975756" y="2379371"/>
              <a:ext cx="139337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13C45C-CB36-D93A-6A9B-0FF54429BBAC}"/>
                </a:ext>
              </a:extLst>
            </p:cNvPr>
            <p:cNvCxnSpPr/>
            <p:nvPr/>
          </p:nvCxnSpPr>
          <p:spPr>
            <a:xfrm flipH="1">
              <a:off x="3370387" y="2362809"/>
              <a:ext cx="1" cy="349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0819ADD-74DA-493E-CCD0-AEF591E8783D}"/>
                </a:ext>
              </a:extLst>
            </p:cNvPr>
            <p:cNvCxnSpPr/>
            <p:nvPr/>
          </p:nvCxnSpPr>
          <p:spPr>
            <a:xfrm flipH="1">
              <a:off x="1975756" y="2362809"/>
              <a:ext cx="1" cy="34912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681163E-750E-9157-91FD-C86D33343B08}"/>
              </a:ext>
            </a:extLst>
          </p:cNvPr>
          <p:cNvCxnSpPr>
            <a:cxnSpLocks/>
          </p:cNvCxnSpPr>
          <p:nvPr/>
        </p:nvCxnSpPr>
        <p:spPr>
          <a:xfrm>
            <a:off x="780146" y="2773683"/>
            <a:ext cx="570165" cy="0"/>
          </a:xfrm>
          <a:prstGeom prst="line">
            <a:avLst/>
          </a:prstGeom>
          <a:ln>
            <a:solidFill>
              <a:srgbClr val="FF462C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32CC9A2-6556-080A-D578-40A520D530BA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739761" y="4448396"/>
            <a:ext cx="618063" cy="1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D2720F2-734D-5186-1813-2C447A6E0B1E}"/>
              </a:ext>
            </a:extLst>
          </p:cNvPr>
          <p:cNvSpPr txBox="1"/>
          <p:nvPr/>
        </p:nvSpPr>
        <p:spPr>
          <a:xfrm>
            <a:off x="2423164" y="4331466"/>
            <a:ext cx="1499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Coastal Ecology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River flows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Epidemics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93EED2A-7D30-4DE7-C0CA-D69E827E35D8}"/>
              </a:ext>
            </a:extLst>
          </p:cNvPr>
          <p:cNvSpPr txBox="1"/>
          <p:nvPr/>
        </p:nvSpPr>
        <p:spPr>
          <a:xfrm>
            <a:off x="4563698" y="4453399"/>
            <a:ext cx="16825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Damage to WASH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3F34AF-3AE8-3CBB-3B05-C46C9DBE0FCE}"/>
              </a:ext>
            </a:extLst>
          </p:cNvPr>
          <p:cNvSpPr txBox="1"/>
          <p:nvPr/>
        </p:nvSpPr>
        <p:spPr>
          <a:xfrm>
            <a:off x="9818341" y="4321670"/>
            <a:ext cx="1834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Changes in human behavior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71D580-0A86-FD19-2110-C28C2B4201E9}"/>
              </a:ext>
            </a:extLst>
          </p:cNvPr>
          <p:cNvSpPr txBox="1"/>
          <p:nvPr/>
        </p:nvSpPr>
        <p:spPr>
          <a:xfrm>
            <a:off x="7502486" y="4205996"/>
            <a:ext cx="16825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Temperature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Precipitation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Water bodies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Damage to WASH</a:t>
            </a:r>
          </a:p>
          <a:p>
            <a:pPr algn="ctr"/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BE49B0-B8F5-F09B-BED5-9865645B1151}"/>
              </a:ext>
            </a:extLst>
          </p:cNvPr>
          <p:cNvSpPr txBox="1"/>
          <p:nvPr/>
        </p:nvSpPr>
        <p:spPr>
          <a:xfrm>
            <a:off x="2494838" y="5609400"/>
            <a:ext cx="3927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Expected behavior</a:t>
            </a:r>
          </a:p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Anticipated seasonal preparedness</a:t>
            </a:r>
          </a:p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 mortality rates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702D25-3F76-B9EB-A0BB-6C1AC20C8AC0}"/>
              </a:ext>
            </a:extLst>
          </p:cNvPr>
          <p:cNvSpPr txBox="1"/>
          <p:nvPr/>
        </p:nvSpPr>
        <p:spPr>
          <a:xfrm>
            <a:off x="7679243" y="5619625"/>
            <a:ext cx="3927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unprepared for vibrios</a:t>
            </a:r>
          </a:p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Seasonality is not observed</a:t>
            </a:r>
          </a:p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Massive mortality rates</a:t>
            </a:r>
          </a:p>
        </p:txBody>
      </p:sp>
      <p:pic>
        <p:nvPicPr>
          <p:cNvPr id="64" name="Graphic 63" descr="Group of people outline">
            <a:extLst>
              <a:ext uri="{FF2B5EF4-FFF2-40B4-BE49-F238E27FC236}">
                <a16:creationId xmlns:a16="http://schemas.microsoft.com/office/drawing/2014/main" id="{28AC5632-9442-297C-E8B8-8DFFEAC0F1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4010" y="5840958"/>
            <a:ext cx="752273" cy="752273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1B1FDF9-AC78-96DB-BF0F-55C4EB8B6537}"/>
              </a:ext>
            </a:extLst>
          </p:cNvPr>
          <p:cNvCxnSpPr>
            <a:cxnSpLocks/>
          </p:cNvCxnSpPr>
          <p:nvPr/>
        </p:nvCxnSpPr>
        <p:spPr>
          <a:xfrm>
            <a:off x="151738" y="5450116"/>
            <a:ext cx="11736788" cy="0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AFA7F29-3B96-EC71-84C4-10D009C3D211}"/>
              </a:ext>
            </a:extLst>
          </p:cNvPr>
          <p:cNvCxnSpPr/>
          <p:nvPr/>
        </p:nvCxnSpPr>
        <p:spPr>
          <a:xfrm flipH="1">
            <a:off x="3941430" y="1822675"/>
            <a:ext cx="1" cy="465501"/>
          </a:xfrm>
          <a:prstGeom prst="line">
            <a:avLst/>
          </a:prstGeom>
          <a:ln>
            <a:solidFill>
              <a:srgbClr val="FF46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1B6AAEE-3D98-B6D2-2067-29A4E3734803}"/>
              </a:ext>
            </a:extLst>
          </p:cNvPr>
          <p:cNvCxnSpPr/>
          <p:nvPr/>
        </p:nvCxnSpPr>
        <p:spPr>
          <a:xfrm flipH="1">
            <a:off x="9244174" y="1822675"/>
            <a:ext cx="1" cy="465501"/>
          </a:xfrm>
          <a:prstGeom prst="line">
            <a:avLst/>
          </a:prstGeom>
          <a:ln>
            <a:solidFill>
              <a:srgbClr val="FF462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101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4EE9A-B53C-A03C-39AD-AD96330EB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285"/>
            <a:ext cx="12192000" cy="9687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7352E-347D-3BC3-3CF9-7E1DAD8ADB75}"/>
              </a:ext>
            </a:extLst>
          </p:cNvPr>
          <p:cNvSpPr txBox="1"/>
          <p:nvPr/>
        </p:nvSpPr>
        <p:spPr>
          <a:xfrm>
            <a:off x="375081" y="2119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https://www.youtube.com/watch?v=YTXNP9a2aes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60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4EE9A-B53C-A03C-39AD-AD96330EB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9285"/>
            <a:ext cx="12192000" cy="9687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27352E-347D-3BC3-3CF9-7E1DAD8ADB75}"/>
              </a:ext>
            </a:extLst>
          </p:cNvPr>
          <p:cNvSpPr txBox="1"/>
          <p:nvPr/>
        </p:nvSpPr>
        <p:spPr>
          <a:xfrm>
            <a:off x="375081" y="2119089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https://www.youtube.com/watch?v=YTXNP9a2aes</a:t>
            </a:r>
            <a:endParaRPr lang="en-US" dirty="0"/>
          </a:p>
        </p:txBody>
      </p:sp>
      <p:pic>
        <p:nvPicPr>
          <p:cNvPr id="2" name="Real Time Prediction of Cholera in Sudan 2019 using Satellites.">
            <a:hlinkClick r:id="" action="ppaction://media"/>
            <a:extLst>
              <a:ext uri="{FF2B5EF4-FFF2-40B4-BE49-F238E27FC236}">
                <a16:creationId xmlns:a16="http://schemas.microsoft.com/office/drawing/2014/main" id="{713EB2DF-07E4-4768-83A6-339A28DDE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4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415A22-1EC8-5C32-2DE4-89336516E71E}"/>
              </a:ext>
            </a:extLst>
          </p:cNvPr>
          <p:cNvSpPr txBox="1"/>
          <p:nvPr/>
        </p:nvSpPr>
        <p:spPr>
          <a:xfrm>
            <a:off x="4000938" y="280888"/>
            <a:ext cx="526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GB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AFF6A-4B64-850B-95A9-85F6B8002540}"/>
              </a:ext>
            </a:extLst>
          </p:cNvPr>
          <p:cNvSpPr txBox="1">
            <a:spLocks/>
          </p:cNvSpPr>
          <p:nvPr/>
        </p:nvSpPr>
        <p:spPr>
          <a:xfrm>
            <a:off x="1652279" y="1456116"/>
            <a:ext cx="3111366" cy="51713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Why Prediction?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BCE7C7-481F-2B04-C368-618CDE598A98}"/>
              </a:ext>
            </a:extLst>
          </p:cNvPr>
          <p:cNvCxnSpPr>
            <a:cxnSpLocks/>
          </p:cNvCxnSpPr>
          <p:nvPr/>
        </p:nvCxnSpPr>
        <p:spPr>
          <a:xfrm>
            <a:off x="1952316" y="4542944"/>
            <a:ext cx="2628900" cy="7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FFD6D0B-3BD7-675C-C37F-218A7D1A95D0}"/>
              </a:ext>
            </a:extLst>
          </p:cNvPr>
          <p:cNvCxnSpPr>
            <a:cxnSpLocks/>
          </p:cNvCxnSpPr>
          <p:nvPr/>
        </p:nvCxnSpPr>
        <p:spPr>
          <a:xfrm flipV="1">
            <a:off x="1952316" y="2364795"/>
            <a:ext cx="0" cy="21852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FF9CE49-0FAD-ED11-957E-055B5D3B6755}"/>
              </a:ext>
            </a:extLst>
          </p:cNvPr>
          <p:cNvSpPr/>
          <p:nvPr/>
        </p:nvSpPr>
        <p:spPr>
          <a:xfrm>
            <a:off x="2045185" y="2772159"/>
            <a:ext cx="2421731" cy="1680935"/>
          </a:xfrm>
          <a:custGeom>
            <a:avLst/>
            <a:gdLst>
              <a:gd name="connsiteX0" fmla="*/ 0 w 3067050"/>
              <a:gd name="connsiteY0" fmla="*/ 2300824 h 2300824"/>
              <a:gd name="connsiteX1" fmla="*/ 923925 w 3067050"/>
              <a:gd name="connsiteY1" fmla="*/ 491074 h 2300824"/>
              <a:gd name="connsiteX2" fmla="*/ 1390650 w 3067050"/>
              <a:gd name="connsiteY2" fmla="*/ 24349 h 2300824"/>
              <a:gd name="connsiteX3" fmla="*/ 2066925 w 3067050"/>
              <a:gd name="connsiteY3" fmla="*/ 1053049 h 2300824"/>
              <a:gd name="connsiteX4" fmla="*/ 2667000 w 3067050"/>
              <a:gd name="connsiteY4" fmla="*/ 2091274 h 2300824"/>
              <a:gd name="connsiteX5" fmla="*/ 3067050 w 3067050"/>
              <a:gd name="connsiteY5" fmla="*/ 2215099 h 2300824"/>
              <a:gd name="connsiteX0" fmla="*/ 0 w 3200400"/>
              <a:gd name="connsiteY0" fmla="*/ 2156253 h 2240705"/>
              <a:gd name="connsiteX1" fmla="*/ 1057275 w 3200400"/>
              <a:gd name="connsiteY1" fmla="*/ 489378 h 2240705"/>
              <a:gd name="connsiteX2" fmla="*/ 1524000 w 3200400"/>
              <a:gd name="connsiteY2" fmla="*/ 22653 h 2240705"/>
              <a:gd name="connsiteX3" fmla="*/ 2200275 w 3200400"/>
              <a:gd name="connsiteY3" fmla="*/ 1051353 h 2240705"/>
              <a:gd name="connsiteX4" fmla="*/ 2800350 w 3200400"/>
              <a:gd name="connsiteY4" fmla="*/ 2089578 h 2240705"/>
              <a:gd name="connsiteX5" fmla="*/ 3200400 w 3200400"/>
              <a:gd name="connsiteY5" fmla="*/ 2213403 h 2240705"/>
              <a:gd name="connsiteX0" fmla="*/ 0 w 3200400"/>
              <a:gd name="connsiteY0" fmla="*/ 2156253 h 2240705"/>
              <a:gd name="connsiteX1" fmla="*/ 1057275 w 3200400"/>
              <a:gd name="connsiteY1" fmla="*/ 489378 h 2240705"/>
              <a:gd name="connsiteX2" fmla="*/ 1524000 w 3200400"/>
              <a:gd name="connsiteY2" fmla="*/ 22653 h 2240705"/>
              <a:gd name="connsiteX3" fmla="*/ 2200275 w 3200400"/>
              <a:gd name="connsiteY3" fmla="*/ 1051353 h 2240705"/>
              <a:gd name="connsiteX4" fmla="*/ 2800350 w 3200400"/>
              <a:gd name="connsiteY4" fmla="*/ 2089578 h 2240705"/>
              <a:gd name="connsiteX5" fmla="*/ 3200400 w 3200400"/>
              <a:gd name="connsiteY5" fmla="*/ 2213403 h 2240705"/>
              <a:gd name="connsiteX0" fmla="*/ 0 w 3228975"/>
              <a:gd name="connsiteY0" fmla="*/ 2204420 h 2241247"/>
              <a:gd name="connsiteX1" fmla="*/ 1085850 w 3228975"/>
              <a:gd name="connsiteY1" fmla="*/ 489920 h 2241247"/>
              <a:gd name="connsiteX2" fmla="*/ 1552575 w 3228975"/>
              <a:gd name="connsiteY2" fmla="*/ 23195 h 2241247"/>
              <a:gd name="connsiteX3" fmla="*/ 2228850 w 3228975"/>
              <a:gd name="connsiteY3" fmla="*/ 1051895 h 2241247"/>
              <a:gd name="connsiteX4" fmla="*/ 2828925 w 3228975"/>
              <a:gd name="connsiteY4" fmla="*/ 2090120 h 2241247"/>
              <a:gd name="connsiteX5" fmla="*/ 3228975 w 3228975"/>
              <a:gd name="connsiteY5" fmla="*/ 2213945 h 224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8975" h="2241247">
                <a:moveTo>
                  <a:pt x="0" y="2204420"/>
                </a:moveTo>
                <a:cubicBezTo>
                  <a:pt x="546100" y="1784526"/>
                  <a:pt x="827088" y="853458"/>
                  <a:pt x="1085850" y="489920"/>
                </a:cubicBezTo>
                <a:cubicBezTo>
                  <a:pt x="1344613" y="126383"/>
                  <a:pt x="1362075" y="-70468"/>
                  <a:pt x="1552575" y="23195"/>
                </a:cubicBezTo>
                <a:cubicBezTo>
                  <a:pt x="1743075" y="116857"/>
                  <a:pt x="2016125" y="707407"/>
                  <a:pt x="2228850" y="1051895"/>
                </a:cubicBezTo>
                <a:cubicBezTo>
                  <a:pt x="2441575" y="1396383"/>
                  <a:pt x="2662238" y="1896445"/>
                  <a:pt x="2828925" y="2090120"/>
                </a:cubicBezTo>
                <a:cubicBezTo>
                  <a:pt x="2995613" y="2283795"/>
                  <a:pt x="3112294" y="2248870"/>
                  <a:pt x="3228975" y="221394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77B6095-A815-2672-A349-E450E81B141C}"/>
              </a:ext>
            </a:extLst>
          </p:cNvPr>
          <p:cNvSpPr/>
          <p:nvPr/>
        </p:nvSpPr>
        <p:spPr>
          <a:xfrm>
            <a:off x="2538103" y="3555255"/>
            <a:ext cx="1928813" cy="895031"/>
          </a:xfrm>
          <a:custGeom>
            <a:avLst/>
            <a:gdLst>
              <a:gd name="connsiteX0" fmla="*/ 0 w 2524125"/>
              <a:gd name="connsiteY0" fmla="*/ 80822 h 1166672"/>
              <a:gd name="connsiteX1" fmla="*/ 1162050 w 2524125"/>
              <a:gd name="connsiteY1" fmla="*/ 23672 h 1166672"/>
              <a:gd name="connsiteX2" fmla="*/ 1771650 w 2524125"/>
              <a:gd name="connsiteY2" fmla="*/ 423722 h 1166672"/>
              <a:gd name="connsiteX3" fmla="*/ 2105025 w 2524125"/>
              <a:gd name="connsiteY3" fmla="*/ 1042847 h 1166672"/>
              <a:gd name="connsiteX4" fmla="*/ 2524125 w 2524125"/>
              <a:gd name="connsiteY4" fmla="*/ 1166672 h 1166672"/>
              <a:gd name="connsiteX0" fmla="*/ 0 w 2571750"/>
              <a:gd name="connsiteY0" fmla="*/ 222267 h 1146192"/>
              <a:gd name="connsiteX1" fmla="*/ 1209675 w 2571750"/>
              <a:gd name="connsiteY1" fmla="*/ 3192 h 1146192"/>
              <a:gd name="connsiteX2" fmla="*/ 1819275 w 2571750"/>
              <a:gd name="connsiteY2" fmla="*/ 403242 h 1146192"/>
              <a:gd name="connsiteX3" fmla="*/ 2152650 w 2571750"/>
              <a:gd name="connsiteY3" fmla="*/ 1022367 h 1146192"/>
              <a:gd name="connsiteX4" fmla="*/ 2571750 w 2571750"/>
              <a:gd name="connsiteY4" fmla="*/ 1146192 h 1146192"/>
              <a:gd name="connsiteX0" fmla="*/ 0 w 2571750"/>
              <a:gd name="connsiteY0" fmla="*/ 245914 h 1169839"/>
              <a:gd name="connsiteX1" fmla="*/ 1209675 w 2571750"/>
              <a:gd name="connsiteY1" fmla="*/ 26839 h 1169839"/>
              <a:gd name="connsiteX2" fmla="*/ 1819275 w 2571750"/>
              <a:gd name="connsiteY2" fmla="*/ 426889 h 1169839"/>
              <a:gd name="connsiteX3" fmla="*/ 2152650 w 2571750"/>
              <a:gd name="connsiteY3" fmla="*/ 1046014 h 1169839"/>
              <a:gd name="connsiteX4" fmla="*/ 2571750 w 2571750"/>
              <a:gd name="connsiteY4" fmla="*/ 1169839 h 1169839"/>
              <a:gd name="connsiteX0" fmla="*/ 0 w 2571750"/>
              <a:gd name="connsiteY0" fmla="*/ 250118 h 1174043"/>
              <a:gd name="connsiteX1" fmla="*/ 1209675 w 2571750"/>
              <a:gd name="connsiteY1" fmla="*/ 31043 h 1174043"/>
              <a:gd name="connsiteX2" fmla="*/ 1800225 w 2571750"/>
              <a:gd name="connsiteY2" fmla="*/ 488243 h 1174043"/>
              <a:gd name="connsiteX3" fmla="*/ 2152650 w 2571750"/>
              <a:gd name="connsiteY3" fmla="*/ 1050218 h 1174043"/>
              <a:gd name="connsiteX4" fmla="*/ 2571750 w 2571750"/>
              <a:gd name="connsiteY4" fmla="*/ 1174043 h 1174043"/>
              <a:gd name="connsiteX0" fmla="*/ 0 w 2571750"/>
              <a:gd name="connsiteY0" fmla="*/ 250118 h 1193374"/>
              <a:gd name="connsiteX1" fmla="*/ 1209675 w 2571750"/>
              <a:gd name="connsiteY1" fmla="*/ 31043 h 1193374"/>
              <a:gd name="connsiteX2" fmla="*/ 1800225 w 2571750"/>
              <a:gd name="connsiteY2" fmla="*/ 488243 h 1193374"/>
              <a:gd name="connsiteX3" fmla="*/ 2228850 w 2571750"/>
              <a:gd name="connsiteY3" fmla="*/ 1126418 h 1193374"/>
              <a:gd name="connsiteX4" fmla="*/ 2571750 w 2571750"/>
              <a:gd name="connsiteY4" fmla="*/ 1174043 h 119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1750" h="1193374">
                <a:moveTo>
                  <a:pt x="0" y="250118"/>
                </a:moveTo>
                <a:cubicBezTo>
                  <a:pt x="395287" y="-64207"/>
                  <a:pt x="909638" y="-8644"/>
                  <a:pt x="1209675" y="31043"/>
                </a:cubicBezTo>
                <a:cubicBezTo>
                  <a:pt x="1509712" y="70730"/>
                  <a:pt x="1630363" y="305681"/>
                  <a:pt x="1800225" y="488243"/>
                </a:cubicBezTo>
                <a:cubicBezTo>
                  <a:pt x="1970087" y="670805"/>
                  <a:pt x="2100263" y="1012118"/>
                  <a:pt x="2228850" y="1126418"/>
                </a:cubicBezTo>
                <a:cubicBezTo>
                  <a:pt x="2357437" y="1240718"/>
                  <a:pt x="2424906" y="1174043"/>
                  <a:pt x="2571750" y="1174043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F51D1E-CAAB-2F54-77E1-D4D78ADB84D9}"/>
              </a:ext>
            </a:extLst>
          </p:cNvPr>
          <p:cNvCxnSpPr>
            <a:cxnSpLocks/>
          </p:cNvCxnSpPr>
          <p:nvPr/>
        </p:nvCxnSpPr>
        <p:spPr>
          <a:xfrm flipV="1">
            <a:off x="2538104" y="2900697"/>
            <a:ext cx="0" cy="146998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7E8203-D90C-D174-D362-37587484A59A}"/>
              </a:ext>
            </a:extLst>
          </p:cNvPr>
          <p:cNvCxnSpPr>
            <a:cxnSpLocks/>
          </p:cNvCxnSpPr>
          <p:nvPr/>
        </p:nvCxnSpPr>
        <p:spPr>
          <a:xfrm>
            <a:off x="5224153" y="4535801"/>
            <a:ext cx="2628900" cy="71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FE5A1B-4FCA-851A-7204-3C25FB822562}"/>
              </a:ext>
            </a:extLst>
          </p:cNvPr>
          <p:cNvCxnSpPr>
            <a:cxnSpLocks/>
          </p:cNvCxnSpPr>
          <p:nvPr/>
        </p:nvCxnSpPr>
        <p:spPr>
          <a:xfrm flipV="1">
            <a:off x="5224153" y="2356001"/>
            <a:ext cx="0" cy="21869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7F9352-4F81-4C3E-A9F9-36A09C665E01}"/>
              </a:ext>
            </a:extLst>
          </p:cNvPr>
          <p:cNvSpPr/>
          <p:nvPr/>
        </p:nvSpPr>
        <p:spPr>
          <a:xfrm>
            <a:off x="5317022" y="2765016"/>
            <a:ext cx="2421731" cy="1680935"/>
          </a:xfrm>
          <a:custGeom>
            <a:avLst/>
            <a:gdLst>
              <a:gd name="connsiteX0" fmla="*/ 0 w 3067050"/>
              <a:gd name="connsiteY0" fmla="*/ 2300824 h 2300824"/>
              <a:gd name="connsiteX1" fmla="*/ 923925 w 3067050"/>
              <a:gd name="connsiteY1" fmla="*/ 491074 h 2300824"/>
              <a:gd name="connsiteX2" fmla="*/ 1390650 w 3067050"/>
              <a:gd name="connsiteY2" fmla="*/ 24349 h 2300824"/>
              <a:gd name="connsiteX3" fmla="*/ 2066925 w 3067050"/>
              <a:gd name="connsiteY3" fmla="*/ 1053049 h 2300824"/>
              <a:gd name="connsiteX4" fmla="*/ 2667000 w 3067050"/>
              <a:gd name="connsiteY4" fmla="*/ 2091274 h 2300824"/>
              <a:gd name="connsiteX5" fmla="*/ 3067050 w 3067050"/>
              <a:gd name="connsiteY5" fmla="*/ 2215099 h 2300824"/>
              <a:gd name="connsiteX0" fmla="*/ 0 w 3200400"/>
              <a:gd name="connsiteY0" fmla="*/ 2156253 h 2240705"/>
              <a:gd name="connsiteX1" fmla="*/ 1057275 w 3200400"/>
              <a:gd name="connsiteY1" fmla="*/ 489378 h 2240705"/>
              <a:gd name="connsiteX2" fmla="*/ 1524000 w 3200400"/>
              <a:gd name="connsiteY2" fmla="*/ 22653 h 2240705"/>
              <a:gd name="connsiteX3" fmla="*/ 2200275 w 3200400"/>
              <a:gd name="connsiteY3" fmla="*/ 1051353 h 2240705"/>
              <a:gd name="connsiteX4" fmla="*/ 2800350 w 3200400"/>
              <a:gd name="connsiteY4" fmla="*/ 2089578 h 2240705"/>
              <a:gd name="connsiteX5" fmla="*/ 3200400 w 3200400"/>
              <a:gd name="connsiteY5" fmla="*/ 2213403 h 2240705"/>
              <a:gd name="connsiteX0" fmla="*/ 0 w 3200400"/>
              <a:gd name="connsiteY0" fmla="*/ 2156253 h 2240705"/>
              <a:gd name="connsiteX1" fmla="*/ 1057275 w 3200400"/>
              <a:gd name="connsiteY1" fmla="*/ 489378 h 2240705"/>
              <a:gd name="connsiteX2" fmla="*/ 1524000 w 3200400"/>
              <a:gd name="connsiteY2" fmla="*/ 22653 h 2240705"/>
              <a:gd name="connsiteX3" fmla="*/ 2200275 w 3200400"/>
              <a:gd name="connsiteY3" fmla="*/ 1051353 h 2240705"/>
              <a:gd name="connsiteX4" fmla="*/ 2800350 w 3200400"/>
              <a:gd name="connsiteY4" fmla="*/ 2089578 h 2240705"/>
              <a:gd name="connsiteX5" fmla="*/ 3200400 w 3200400"/>
              <a:gd name="connsiteY5" fmla="*/ 2213403 h 2240705"/>
              <a:gd name="connsiteX0" fmla="*/ 0 w 3228975"/>
              <a:gd name="connsiteY0" fmla="*/ 2204420 h 2241247"/>
              <a:gd name="connsiteX1" fmla="*/ 1085850 w 3228975"/>
              <a:gd name="connsiteY1" fmla="*/ 489920 h 2241247"/>
              <a:gd name="connsiteX2" fmla="*/ 1552575 w 3228975"/>
              <a:gd name="connsiteY2" fmla="*/ 23195 h 2241247"/>
              <a:gd name="connsiteX3" fmla="*/ 2228850 w 3228975"/>
              <a:gd name="connsiteY3" fmla="*/ 1051895 h 2241247"/>
              <a:gd name="connsiteX4" fmla="*/ 2828925 w 3228975"/>
              <a:gd name="connsiteY4" fmla="*/ 2090120 h 2241247"/>
              <a:gd name="connsiteX5" fmla="*/ 3228975 w 3228975"/>
              <a:gd name="connsiteY5" fmla="*/ 2213945 h 224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8975" h="2241247">
                <a:moveTo>
                  <a:pt x="0" y="2204420"/>
                </a:moveTo>
                <a:cubicBezTo>
                  <a:pt x="546100" y="1784526"/>
                  <a:pt x="827088" y="853458"/>
                  <a:pt x="1085850" y="489920"/>
                </a:cubicBezTo>
                <a:cubicBezTo>
                  <a:pt x="1344613" y="126383"/>
                  <a:pt x="1362075" y="-70468"/>
                  <a:pt x="1552575" y="23195"/>
                </a:cubicBezTo>
                <a:cubicBezTo>
                  <a:pt x="1743075" y="116857"/>
                  <a:pt x="2016125" y="707407"/>
                  <a:pt x="2228850" y="1051895"/>
                </a:cubicBezTo>
                <a:cubicBezTo>
                  <a:pt x="2441575" y="1396383"/>
                  <a:pt x="2662238" y="1896445"/>
                  <a:pt x="2828925" y="2090120"/>
                </a:cubicBezTo>
                <a:cubicBezTo>
                  <a:pt x="2995613" y="2283795"/>
                  <a:pt x="3112294" y="2248870"/>
                  <a:pt x="3228975" y="2213945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2BEF7D-F6BC-C3B6-28B2-23916B1E20DC}"/>
              </a:ext>
            </a:extLst>
          </p:cNvPr>
          <p:cNvSpPr/>
          <p:nvPr/>
        </p:nvSpPr>
        <p:spPr>
          <a:xfrm>
            <a:off x="6481453" y="2814157"/>
            <a:ext cx="1271588" cy="1667244"/>
          </a:xfrm>
          <a:custGeom>
            <a:avLst/>
            <a:gdLst>
              <a:gd name="connsiteX0" fmla="*/ 0 w 2524125"/>
              <a:gd name="connsiteY0" fmla="*/ 80822 h 1166672"/>
              <a:gd name="connsiteX1" fmla="*/ 1162050 w 2524125"/>
              <a:gd name="connsiteY1" fmla="*/ 23672 h 1166672"/>
              <a:gd name="connsiteX2" fmla="*/ 1771650 w 2524125"/>
              <a:gd name="connsiteY2" fmla="*/ 423722 h 1166672"/>
              <a:gd name="connsiteX3" fmla="*/ 2105025 w 2524125"/>
              <a:gd name="connsiteY3" fmla="*/ 1042847 h 1166672"/>
              <a:gd name="connsiteX4" fmla="*/ 2524125 w 2524125"/>
              <a:gd name="connsiteY4" fmla="*/ 1166672 h 1166672"/>
              <a:gd name="connsiteX0" fmla="*/ 0 w 2571750"/>
              <a:gd name="connsiteY0" fmla="*/ 222267 h 1146192"/>
              <a:gd name="connsiteX1" fmla="*/ 1209675 w 2571750"/>
              <a:gd name="connsiteY1" fmla="*/ 3192 h 1146192"/>
              <a:gd name="connsiteX2" fmla="*/ 1819275 w 2571750"/>
              <a:gd name="connsiteY2" fmla="*/ 403242 h 1146192"/>
              <a:gd name="connsiteX3" fmla="*/ 2152650 w 2571750"/>
              <a:gd name="connsiteY3" fmla="*/ 1022367 h 1146192"/>
              <a:gd name="connsiteX4" fmla="*/ 2571750 w 2571750"/>
              <a:gd name="connsiteY4" fmla="*/ 1146192 h 1146192"/>
              <a:gd name="connsiteX0" fmla="*/ 0 w 2571750"/>
              <a:gd name="connsiteY0" fmla="*/ 245914 h 1169839"/>
              <a:gd name="connsiteX1" fmla="*/ 1209675 w 2571750"/>
              <a:gd name="connsiteY1" fmla="*/ 26839 h 1169839"/>
              <a:gd name="connsiteX2" fmla="*/ 1819275 w 2571750"/>
              <a:gd name="connsiteY2" fmla="*/ 426889 h 1169839"/>
              <a:gd name="connsiteX3" fmla="*/ 2152650 w 2571750"/>
              <a:gd name="connsiteY3" fmla="*/ 1046014 h 1169839"/>
              <a:gd name="connsiteX4" fmla="*/ 2571750 w 2571750"/>
              <a:gd name="connsiteY4" fmla="*/ 1169839 h 1169839"/>
              <a:gd name="connsiteX0" fmla="*/ 0 w 2571750"/>
              <a:gd name="connsiteY0" fmla="*/ 250118 h 1174043"/>
              <a:gd name="connsiteX1" fmla="*/ 1209675 w 2571750"/>
              <a:gd name="connsiteY1" fmla="*/ 31043 h 1174043"/>
              <a:gd name="connsiteX2" fmla="*/ 1800225 w 2571750"/>
              <a:gd name="connsiteY2" fmla="*/ 488243 h 1174043"/>
              <a:gd name="connsiteX3" fmla="*/ 2152650 w 2571750"/>
              <a:gd name="connsiteY3" fmla="*/ 1050218 h 1174043"/>
              <a:gd name="connsiteX4" fmla="*/ 2571750 w 2571750"/>
              <a:gd name="connsiteY4" fmla="*/ 1174043 h 1174043"/>
              <a:gd name="connsiteX0" fmla="*/ 0 w 2571750"/>
              <a:gd name="connsiteY0" fmla="*/ 250118 h 1193374"/>
              <a:gd name="connsiteX1" fmla="*/ 1209675 w 2571750"/>
              <a:gd name="connsiteY1" fmla="*/ 31043 h 1193374"/>
              <a:gd name="connsiteX2" fmla="*/ 1800225 w 2571750"/>
              <a:gd name="connsiteY2" fmla="*/ 488243 h 1193374"/>
              <a:gd name="connsiteX3" fmla="*/ 2228850 w 2571750"/>
              <a:gd name="connsiteY3" fmla="*/ 1126418 h 1193374"/>
              <a:gd name="connsiteX4" fmla="*/ 2571750 w 2571750"/>
              <a:gd name="connsiteY4" fmla="*/ 1174043 h 1193374"/>
              <a:gd name="connsiteX0" fmla="*/ 0 w 2571750"/>
              <a:gd name="connsiteY0" fmla="*/ 327050 h 1270306"/>
              <a:gd name="connsiteX1" fmla="*/ 1314450 w 2571750"/>
              <a:gd name="connsiteY1" fmla="*/ 12725 h 1270306"/>
              <a:gd name="connsiteX2" fmla="*/ 1800225 w 2571750"/>
              <a:gd name="connsiteY2" fmla="*/ 565175 h 1270306"/>
              <a:gd name="connsiteX3" fmla="*/ 2228850 w 2571750"/>
              <a:gd name="connsiteY3" fmla="*/ 1203350 h 1270306"/>
              <a:gd name="connsiteX4" fmla="*/ 2571750 w 2571750"/>
              <a:gd name="connsiteY4" fmla="*/ 1250975 h 1270306"/>
              <a:gd name="connsiteX0" fmla="*/ 0 w 1962150"/>
              <a:gd name="connsiteY0" fmla="*/ 91922 h 1778128"/>
              <a:gd name="connsiteX1" fmla="*/ 704850 w 1962150"/>
              <a:gd name="connsiteY1" fmla="*/ 520547 h 1778128"/>
              <a:gd name="connsiteX2" fmla="*/ 1190625 w 1962150"/>
              <a:gd name="connsiteY2" fmla="*/ 1072997 h 1778128"/>
              <a:gd name="connsiteX3" fmla="*/ 1619250 w 1962150"/>
              <a:gd name="connsiteY3" fmla="*/ 1711172 h 1778128"/>
              <a:gd name="connsiteX4" fmla="*/ 1962150 w 1962150"/>
              <a:gd name="connsiteY4" fmla="*/ 1758797 h 1778128"/>
              <a:gd name="connsiteX0" fmla="*/ 0 w 1647825"/>
              <a:gd name="connsiteY0" fmla="*/ 67497 h 2106128"/>
              <a:gd name="connsiteX1" fmla="*/ 390525 w 1647825"/>
              <a:gd name="connsiteY1" fmla="*/ 848547 h 2106128"/>
              <a:gd name="connsiteX2" fmla="*/ 876300 w 1647825"/>
              <a:gd name="connsiteY2" fmla="*/ 1400997 h 2106128"/>
              <a:gd name="connsiteX3" fmla="*/ 1304925 w 1647825"/>
              <a:gd name="connsiteY3" fmla="*/ 2039172 h 2106128"/>
              <a:gd name="connsiteX4" fmla="*/ 1647825 w 1647825"/>
              <a:gd name="connsiteY4" fmla="*/ 2086797 h 2106128"/>
              <a:gd name="connsiteX0" fmla="*/ 0 w 1647825"/>
              <a:gd name="connsiteY0" fmla="*/ 0 h 2038631"/>
              <a:gd name="connsiteX1" fmla="*/ 390525 w 1647825"/>
              <a:gd name="connsiteY1" fmla="*/ 781050 h 2038631"/>
              <a:gd name="connsiteX2" fmla="*/ 876300 w 1647825"/>
              <a:gd name="connsiteY2" fmla="*/ 1333500 h 2038631"/>
              <a:gd name="connsiteX3" fmla="*/ 1304925 w 1647825"/>
              <a:gd name="connsiteY3" fmla="*/ 1971675 h 2038631"/>
              <a:gd name="connsiteX4" fmla="*/ 1647825 w 1647825"/>
              <a:gd name="connsiteY4" fmla="*/ 2019300 h 2038631"/>
              <a:gd name="connsiteX0" fmla="*/ 0 w 1676400"/>
              <a:gd name="connsiteY0" fmla="*/ 0 h 2171981"/>
              <a:gd name="connsiteX1" fmla="*/ 419100 w 1676400"/>
              <a:gd name="connsiteY1" fmla="*/ 914400 h 2171981"/>
              <a:gd name="connsiteX2" fmla="*/ 904875 w 1676400"/>
              <a:gd name="connsiteY2" fmla="*/ 1466850 h 2171981"/>
              <a:gd name="connsiteX3" fmla="*/ 1333500 w 1676400"/>
              <a:gd name="connsiteY3" fmla="*/ 2105025 h 2171981"/>
              <a:gd name="connsiteX4" fmla="*/ 1676400 w 1676400"/>
              <a:gd name="connsiteY4" fmla="*/ 2152650 h 2171981"/>
              <a:gd name="connsiteX0" fmla="*/ 0 w 1676400"/>
              <a:gd name="connsiteY0" fmla="*/ 0 h 2171981"/>
              <a:gd name="connsiteX1" fmla="*/ 409575 w 1676400"/>
              <a:gd name="connsiteY1" fmla="*/ 952500 h 2171981"/>
              <a:gd name="connsiteX2" fmla="*/ 904875 w 1676400"/>
              <a:gd name="connsiteY2" fmla="*/ 1466850 h 2171981"/>
              <a:gd name="connsiteX3" fmla="*/ 1333500 w 1676400"/>
              <a:gd name="connsiteY3" fmla="*/ 2105025 h 2171981"/>
              <a:gd name="connsiteX4" fmla="*/ 1676400 w 1676400"/>
              <a:gd name="connsiteY4" fmla="*/ 2152650 h 2171981"/>
              <a:gd name="connsiteX0" fmla="*/ 0 w 1676400"/>
              <a:gd name="connsiteY0" fmla="*/ 0 h 2157898"/>
              <a:gd name="connsiteX1" fmla="*/ 409575 w 1676400"/>
              <a:gd name="connsiteY1" fmla="*/ 952500 h 2157898"/>
              <a:gd name="connsiteX2" fmla="*/ 847725 w 1676400"/>
              <a:gd name="connsiteY2" fmla="*/ 1695450 h 2157898"/>
              <a:gd name="connsiteX3" fmla="*/ 1333500 w 1676400"/>
              <a:gd name="connsiteY3" fmla="*/ 2105025 h 2157898"/>
              <a:gd name="connsiteX4" fmla="*/ 1676400 w 1676400"/>
              <a:gd name="connsiteY4" fmla="*/ 2152650 h 2157898"/>
              <a:gd name="connsiteX0" fmla="*/ 0 w 1676400"/>
              <a:gd name="connsiteY0" fmla="*/ 0 h 2201246"/>
              <a:gd name="connsiteX1" fmla="*/ 409575 w 1676400"/>
              <a:gd name="connsiteY1" fmla="*/ 952500 h 2201246"/>
              <a:gd name="connsiteX2" fmla="*/ 847725 w 1676400"/>
              <a:gd name="connsiteY2" fmla="*/ 1695450 h 2201246"/>
              <a:gd name="connsiteX3" fmla="*/ 1323975 w 1676400"/>
              <a:gd name="connsiteY3" fmla="*/ 2171700 h 2201246"/>
              <a:gd name="connsiteX4" fmla="*/ 1676400 w 1676400"/>
              <a:gd name="connsiteY4" fmla="*/ 2152650 h 2201246"/>
              <a:gd name="connsiteX0" fmla="*/ 0 w 1695450"/>
              <a:gd name="connsiteY0" fmla="*/ 0 h 2222992"/>
              <a:gd name="connsiteX1" fmla="*/ 409575 w 1695450"/>
              <a:gd name="connsiteY1" fmla="*/ 952500 h 2222992"/>
              <a:gd name="connsiteX2" fmla="*/ 847725 w 1695450"/>
              <a:gd name="connsiteY2" fmla="*/ 1695450 h 2222992"/>
              <a:gd name="connsiteX3" fmla="*/ 1323975 w 1695450"/>
              <a:gd name="connsiteY3" fmla="*/ 2171700 h 2222992"/>
              <a:gd name="connsiteX4" fmla="*/ 1695450 w 1695450"/>
              <a:gd name="connsiteY4" fmla="*/ 2209800 h 2222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5450" h="2222992">
                <a:moveTo>
                  <a:pt x="0" y="0"/>
                </a:moveTo>
                <a:cubicBezTo>
                  <a:pt x="242887" y="428625"/>
                  <a:pt x="268288" y="669925"/>
                  <a:pt x="409575" y="952500"/>
                </a:cubicBezTo>
                <a:cubicBezTo>
                  <a:pt x="550862" y="1235075"/>
                  <a:pt x="695325" y="1492250"/>
                  <a:pt x="847725" y="1695450"/>
                </a:cubicBezTo>
                <a:cubicBezTo>
                  <a:pt x="1000125" y="1898650"/>
                  <a:pt x="1182688" y="2085975"/>
                  <a:pt x="1323975" y="2171700"/>
                </a:cubicBezTo>
                <a:cubicBezTo>
                  <a:pt x="1465263" y="2257425"/>
                  <a:pt x="1548606" y="2209800"/>
                  <a:pt x="1695450" y="2209800"/>
                </a:cubicBez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D0ACA7-C360-89D3-E743-049765C6CE32}"/>
              </a:ext>
            </a:extLst>
          </p:cNvPr>
          <p:cNvCxnSpPr>
            <a:cxnSpLocks/>
          </p:cNvCxnSpPr>
          <p:nvPr/>
        </p:nvCxnSpPr>
        <p:spPr>
          <a:xfrm flipV="1">
            <a:off x="6460021" y="2456154"/>
            <a:ext cx="0" cy="1469982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405DAD02-4B00-7533-714A-9F4D06336365}"/>
              </a:ext>
            </a:extLst>
          </p:cNvPr>
          <p:cNvSpPr txBox="1">
            <a:spLocks/>
          </p:cNvSpPr>
          <p:nvPr/>
        </p:nvSpPr>
        <p:spPr>
          <a:xfrm>
            <a:off x="1827304" y="2079045"/>
            <a:ext cx="2171697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/>
              <a:t>Intervention Point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71E9BBC-B82A-3065-9B08-6C10833D0A75}"/>
              </a:ext>
            </a:extLst>
          </p:cNvPr>
          <p:cNvSpPr txBox="1">
            <a:spLocks/>
          </p:cNvSpPr>
          <p:nvPr/>
        </p:nvSpPr>
        <p:spPr>
          <a:xfrm>
            <a:off x="5474187" y="1848095"/>
            <a:ext cx="2171697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/>
              <a:t>Intervention Point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2869A5-5C1D-6702-631F-B4CDED0B0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8454" y="5154950"/>
            <a:ext cx="5517336" cy="69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3543" tIns="21772" rIns="43543" bIns="21772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 dirty="0"/>
              <a:t>Schematic representation of the disease control measures implemented at the beginning (Scenario A) and after the peak (Scenario B) of an outbreak, and potential cases averted.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03648A-6CBD-5741-D065-0D44264A3159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2595254" y="2650545"/>
            <a:ext cx="317899" cy="559078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CC3220-AF92-0CE0-A9F1-4F9D055CC4C8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6517171" y="2419595"/>
            <a:ext cx="42865" cy="272304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32C42350-C90E-40E3-D890-57F086A36BF6}"/>
              </a:ext>
            </a:extLst>
          </p:cNvPr>
          <p:cNvSpPr txBox="1">
            <a:spLocks/>
          </p:cNvSpPr>
          <p:nvPr/>
        </p:nvSpPr>
        <p:spPr>
          <a:xfrm>
            <a:off x="2055904" y="4562383"/>
            <a:ext cx="2171697" cy="2497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/>
              <a:t>Week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AF50CB7-A0C3-0D27-623C-2F0A743063B5}"/>
              </a:ext>
            </a:extLst>
          </p:cNvPr>
          <p:cNvSpPr txBox="1">
            <a:spLocks/>
          </p:cNvSpPr>
          <p:nvPr/>
        </p:nvSpPr>
        <p:spPr>
          <a:xfrm>
            <a:off x="5374173" y="4588426"/>
            <a:ext cx="2171697" cy="2497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/>
              <a:t>Week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CB063BA-7DB5-50F4-4320-D1DCE36F2F44}"/>
              </a:ext>
            </a:extLst>
          </p:cNvPr>
          <p:cNvSpPr txBox="1">
            <a:spLocks/>
          </p:cNvSpPr>
          <p:nvPr/>
        </p:nvSpPr>
        <p:spPr>
          <a:xfrm>
            <a:off x="2123766" y="4812094"/>
            <a:ext cx="2171697" cy="2497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/>
              <a:t>Scenario A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67C3746-2CC1-26E5-728F-032F36130932}"/>
              </a:ext>
            </a:extLst>
          </p:cNvPr>
          <p:cNvSpPr txBox="1">
            <a:spLocks/>
          </p:cNvSpPr>
          <p:nvPr/>
        </p:nvSpPr>
        <p:spPr>
          <a:xfrm>
            <a:off x="5395604" y="4789388"/>
            <a:ext cx="2171697" cy="24971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/>
              <a:t>Scenario B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EF74072-6BB1-79D3-57D0-4B2D5749EB1E}"/>
              </a:ext>
            </a:extLst>
          </p:cNvPr>
          <p:cNvSpPr txBox="1">
            <a:spLocks/>
          </p:cNvSpPr>
          <p:nvPr/>
        </p:nvSpPr>
        <p:spPr>
          <a:xfrm rot="16200000">
            <a:off x="566431" y="3085016"/>
            <a:ext cx="2171697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/>
              <a:t>Incidence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F28C3971-32B4-742D-F7D5-F1FCCB32294F}"/>
              </a:ext>
            </a:extLst>
          </p:cNvPr>
          <p:cNvSpPr txBox="1">
            <a:spLocks/>
          </p:cNvSpPr>
          <p:nvPr/>
        </p:nvSpPr>
        <p:spPr>
          <a:xfrm rot="16200000">
            <a:off x="3852555" y="3156506"/>
            <a:ext cx="2171697" cy="4357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/>
              <a:t>Incidence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42E3FD-B315-C10E-EB97-5D9C1BC28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921" y="1630439"/>
            <a:ext cx="2642995" cy="378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74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233D0B-5E27-16CE-D557-89DCFBA677DF}"/>
              </a:ext>
            </a:extLst>
          </p:cNvPr>
          <p:cNvSpPr txBox="1"/>
          <p:nvPr/>
        </p:nvSpPr>
        <p:spPr>
          <a:xfrm>
            <a:off x="2080495" y="1370964"/>
            <a:ext cx="7941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Timeline of Cholera Prediction to Current Stage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75B22A-49C2-E1E1-0C2A-FF1EA186ACD5}"/>
              </a:ext>
            </a:extLst>
          </p:cNvPr>
          <p:cNvSpPr txBox="1"/>
          <p:nvPr/>
        </p:nvSpPr>
        <p:spPr>
          <a:xfrm>
            <a:off x="4050950" y="243182"/>
            <a:ext cx="6095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en-GB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32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GB" sz="32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F6DF71D-A86A-4A08-ECA4-2DB0E74FE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3103"/>
            <a:ext cx="12192000" cy="343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4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0EE261-B9C0-94BC-0748-7C1214F1C35C}"/>
              </a:ext>
            </a:extLst>
          </p:cNvPr>
          <p:cNvSpPr txBox="1"/>
          <p:nvPr/>
        </p:nvSpPr>
        <p:spPr>
          <a:xfrm>
            <a:off x="3314393" y="248990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and Results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E0CDCE0-4EC9-2720-6F80-251357731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384" y="919923"/>
            <a:ext cx="10440256" cy="5375578"/>
          </a:xfrm>
          <a:prstGeom prst="rect">
            <a:avLst/>
          </a:prstGeom>
        </p:spPr>
      </p:pic>
      <p:sp>
        <p:nvSpPr>
          <p:cNvPr id="30" name="Content Placeholder 4">
            <a:extLst>
              <a:ext uri="{FF2B5EF4-FFF2-40B4-BE49-F238E27FC236}">
                <a16:creationId xmlns:a16="http://schemas.microsoft.com/office/drawing/2014/main" id="{6F61C1F8-7A57-E844-C7FD-EE06C42A7E9F}"/>
              </a:ext>
            </a:extLst>
          </p:cNvPr>
          <p:cNvSpPr txBox="1">
            <a:spLocks/>
          </p:cNvSpPr>
          <p:nvPr/>
        </p:nvSpPr>
        <p:spPr bwMode="auto">
          <a:xfrm>
            <a:off x="8875160" y="5938077"/>
            <a:ext cx="3396221" cy="39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ts val="20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sz="2000"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60000"/>
                  <a:lumOff val="40000"/>
                </a:schemeClr>
              </a:buClr>
              <a:buSzPct val="75000"/>
              <a:buFont typeface="Wingdings" charset="2"/>
              <a:buChar char="n"/>
              <a:defRPr kern="1200">
                <a:solidFill>
                  <a:schemeClr val="accent1"/>
                </a:solidFill>
                <a:latin typeface="Cambria"/>
                <a:ea typeface="MS PGothic" panose="020B0600070205080204" pitchFamily="34" charset="-128"/>
                <a:cs typeface="Cambria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" charset="2"/>
              <a:buNone/>
            </a:pPr>
            <a:r>
              <a:rPr lang="en-US" sz="1050" b="1" dirty="0"/>
              <a:t>Usmani, et al (accepted, Nature-Scientific Reports)</a:t>
            </a:r>
          </a:p>
        </p:txBody>
      </p:sp>
    </p:spTree>
    <p:extLst>
      <p:ext uri="{BB962C8B-B14F-4D97-AF65-F5344CB8AC3E}">
        <p14:creationId xmlns:p14="http://schemas.microsoft.com/office/powerpoint/2010/main" val="38832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A0B9388-F3B9-8140-F38B-25405F682771}"/>
              </a:ext>
            </a:extLst>
          </p:cNvPr>
          <p:cNvSpPr txBox="1"/>
          <p:nvPr/>
        </p:nvSpPr>
        <p:spPr>
          <a:xfrm>
            <a:off x="1971041" y="83595"/>
            <a:ext cx="10220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Results- and Validation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EF28459-1A2E-0912-6B37-4CC9E83E7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285853"/>
              </p:ext>
            </p:extLst>
          </p:nvPr>
        </p:nvGraphicFramePr>
        <p:xfrm>
          <a:off x="8897420" y="1150706"/>
          <a:ext cx="2997403" cy="27137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1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2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1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Country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Region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(Case Fatality Ratio)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Tprob</a:t>
                      </a:r>
                      <a:endParaRPr lang="en-US" sz="900" baseline="30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(Two month lead)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 err="1">
                          <a:effectLst/>
                        </a:rPr>
                        <a:t>Pprob</a:t>
                      </a:r>
                      <a:endParaRPr lang="en-US" sz="900" baseline="30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(One month lead) 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Societal disturbance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8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South Sudan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Juba (5%)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0.021</a:t>
                      </a:r>
                      <a:endParaRPr lang="en-US" sz="900" b="1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(Feb 14)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0.005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(March 14)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Civil unrest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0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Central African Republic (CAR)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Mongoumba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(13%)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&lt;0.001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(July 11)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0.101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(August 11)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Natural Hazard (Floods)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2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Rwanda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err="1">
                          <a:effectLst/>
                        </a:rPr>
                        <a:t>Rutsiro</a:t>
                      </a:r>
                      <a:r>
                        <a:rPr lang="en-US" sz="800" b="1">
                          <a:effectLst/>
                        </a:rPr>
                        <a:t>(50%)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&lt;0.001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(Sept 12)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&lt;0.001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(October 12)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Natural Hazard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(Floods)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Cameroon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Nord Region (13%)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0.012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(July 09)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0.023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(August 09)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Natural Hazard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(Floods)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8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Mozambique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Delgado(1%)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&lt;0.001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>
                          <a:effectLst/>
                        </a:rPr>
                        <a:t>(Dec 12)</a:t>
                      </a:r>
                      <a:endParaRPr lang="en-US" sz="9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0.002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(January 13)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Natural Hazard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(Floods)</a:t>
                      </a:r>
                      <a:endParaRPr lang="en-US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4AFC022-C0FB-C6C4-861B-10D1D7FDB3FF}"/>
              </a:ext>
            </a:extLst>
          </p:cNvPr>
          <p:cNvSpPr txBox="1"/>
          <p:nvPr/>
        </p:nvSpPr>
        <p:spPr>
          <a:xfrm>
            <a:off x="6276227" y="6644415"/>
            <a:ext cx="1276311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/>
              <a:t>Jutla et al., PLOS 2015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9E0DF4-B7CA-EECE-C745-1BF7A78232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44" y="1092980"/>
            <a:ext cx="3566026" cy="3083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E9C79D-4D8B-5CEF-720C-3BC2577A0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3002" y="1944501"/>
            <a:ext cx="5707475" cy="400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2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7E37DE-ED26-6B04-0914-14569A099CD2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or Preliminary Results/Outputs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C02A5-6AEC-FCFF-FF9B-8B46441EC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5"/>
            <a:ext cx="12192000" cy="68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70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46BC3-2C96-10DE-50F5-D75F70D9D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673" y="1277327"/>
            <a:ext cx="6187378" cy="4784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2FC547-2FB5-49BC-B826-A16DEA23F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57" y="1351051"/>
            <a:ext cx="3350637" cy="49821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8B8D7E-15A5-AE5C-ED4C-DCEEE73B85E8}"/>
              </a:ext>
            </a:extLst>
          </p:cNvPr>
          <p:cNvSpPr txBox="1"/>
          <p:nvPr/>
        </p:nvSpPr>
        <p:spPr>
          <a:xfrm>
            <a:off x="3314393" y="248990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Results- Validation</a:t>
            </a:r>
          </a:p>
        </p:txBody>
      </p:sp>
    </p:spTree>
    <p:extLst>
      <p:ext uri="{BB962C8B-B14F-4D97-AF65-F5344CB8AC3E}">
        <p14:creationId xmlns:p14="http://schemas.microsoft.com/office/powerpoint/2010/main" val="3691193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9332C0-D0F3-B442-9094-C58A4AC81CBD}"/>
              </a:ext>
            </a:extLst>
          </p:cNvPr>
          <p:cNvSpPr txBox="1"/>
          <p:nvPr/>
        </p:nvSpPr>
        <p:spPr>
          <a:xfrm>
            <a:off x="3378188" y="185195"/>
            <a:ext cx="6562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Results- Validation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617F16-C880-C4FD-CBB9-2E1CE89FB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40" y="1193611"/>
            <a:ext cx="6150922" cy="47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F9F237A4-078A-A809-5A44-CD279BEB0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26127"/>
            <a:ext cx="5943600" cy="45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37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875563-CA1D-AFB5-28D7-4E86250E3104}"/>
              </a:ext>
            </a:extLst>
          </p:cNvPr>
          <p:cNvSpPr txBox="1"/>
          <p:nvPr/>
        </p:nvSpPr>
        <p:spPr>
          <a:xfrm>
            <a:off x="1233376" y="126599"/>
            <a:ext cx="1082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961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 Participation </a:t>
            </a:r>
            <a:endParaRPr lang="en-GB" sz="2800" dirty="0">
              <a:solidFill>
                <a:srgbClr val="0961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282C8-B8F3-B038-6EF0-DF62C80A0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71" y="1064028"/>
            <a:ext cx="8667304" cy="5458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8CF43D-FD3B-1877-C9FC-0FEB11DE6336}"/>
              </a:ext>
            </a:extLst>
          </p:cNvPr>
          <p:cNvSpPr txBox="1"/>
          <p:nvPr/>
        </p:nvSpPr>
        <p:spPr>
          <a:xfrm>
            <a:off x="3239884" y="1922900"/>
            <a:ext cx="41892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https://vibrio-prediction-ufl.hub.arcgis.com/</a:t>
            </a:r>
          </a:p>
        </p:txBody>
      </p:sp>
    </p:spTree>
    <p:extLst>
      <p:ext uri="{BB962C8B-B14F-4D97-AF65-F5344CB8AC3E}">
        <p14:creationId xmlns:p14="http://schemas.microsoft.com/office/powerpoint/2010/main" val="2039784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3151</TotalTime>
  <Words>546</Words>
  <Application>Microsoft Office PowerPoint</Application>
  <PresentationFormat>Widescreen</PresentationFormat>
  <Paragraphs>195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MS PGothic</vt:lpstr>
      <vt:lpstr>Yu Gothic UI Semibold</vt:lpstr>
      <vt:lpstr>Aharoni</vt:lpstr>
      <vt:lpstr>AngsanaUPC</vt:lpstr>
      <vt:lpstr>Arial</vt:lpstr>
      <vt:lpstr>Arial Black</vt:lpstr>
      <vt:lpstr>Arial Narrow</vt:lpstr>
      <vt:lpstr>Berlin Sans FB Demi</vt:lpstr>
      <vt:lpstr>Calibri</vt:lpstr>
      <vt:lpstr>Calibri Light</vt:lpstr>
      <vt:lpstr>Cambria</vt:lpstr>
      <vt:lpstr>Droid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Admin</cp:lastModifiedBy>
  <cp:revision>19</cp:revision>
  <dcterms:created xsi:type="dcterms:W3CDTF">2022-09-22T09:07:54Z</dcterms:created>
  <dcterms:modified xsi:type="dcterms:W3CDTF">2022-10-31T12:14:54Z</dcterms:modified>
</cp:coreProperties>
</file>